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3" r:id="rId6"/>
    <p:sldId id="259" r:id="rId7"/>
    <p:sldId id="260"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852FAC3-3980-4F43-A82B-FDB428B4DB26}"/>
              </a:ext>
            </a:extLst>
          </p:cNvPr>
          <p:cNvSpPr>
            <a:spLocks noGrp="1"/>
          </p:cNvSpPr>
          <p:nvPr>
            <p:ph type="ctrTitle"/>
          </p:nvPr>
        </p:nvSpPr>
        <p:spPr/>
        <p:txBody>
          <a:bodyPr/>
          <a:lstStyle/>
          <a:p>
            <a:r>
              <a:rPr lang="en-US" dirty="0"/>
              <a:t>Be Kind </a:t>
            </a:r>
            <a:endParaRPr lang="el-GR" dirty="0"/>
          </a:p>
        </p:txBody>
      </p:sp>
      <p:sp>
        <p:nvSpPr>
          <p:cNvPr id="3" name="Υπότιτλος 2">
            <a:extLst>
              <a:ext uri="{FF2B5EF4-FFF2-40B4-BE49-F238E27FC236}">
                <a16:creationId xmlns:a16="http://schemas.microsoft.com/office/drawing/2014/main" xmlns="" id="{06731943-C898-4A43-8EE3-249510460991}"/>
              </a:ext>
            </a:extLst>
          </p:cNvPr>
          <p:cNvSpPr>
            <a:spLocks noGrp="1"/>
          </p:cNvSpPr>
          <p:nvPr>
            <p:ph type="subTitle" idx="1"/>
          </p:nvPr>
        </p:nvSpPr>
        <p:spPr/>
        <p:txBody>
          <a:bodyPr/>
          <a:lstStyle/>
          <a:p>
            <a:r>
              <a:rPr lang="en-US" dirty="0"/>
              <a:t>By </a:t>
            </a:r>
          </a:p>
          <a:p>
            <a:r>
              <a:rPr lang="en-US" dirty="0"/>
              <a:t>Lydia Phylactopoulou</a:t>
            </a:r>
            <a:endParaRPr lang="el-GR" dirty="0"/>
          </a:p>
        </p:txBody>
      </p:sp>
      <p:pic>
        <p:nvPicPr>
          <p:cNvPr id="1026" name="Picture 2" descr="Ελληνοαγγλική Αγωγή – Ιδιωτικά σχολεία – Εκπαιδευτήρια">
            <a:extLst>
              <a:ext uri="{FF2B5EF4-FFF2-40B4-BE49-F238E27FC236}">
                <a16:creationId xmlns:a16="http://schemas.microsoft.com/office/drawing/2014/main" xmlns="" id="{BD2D1C81-627F-4FAB-9D76-06601D15FDF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2639" y="1600197"/>
            <a:ext cx="1333261" cy="1320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0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9BA2DD9-3CF5-4433-BC56-65952FDB19A8}"/>
              </a:ext>
            </a:extLst>
          </p:cNvPr>
          <p:cNvSpPr>
            <a:spLocks noGrp="1"/>
          </p:cNvSpPr>
          <p:nvPr>
            <p:ph type="title"/>
          </p:nvPr>
        </p:nvSpPr>
        <p:spPr/>
        <p:txBody>
          <a:bodyPr/>
          <a:lstStyle/>
          <a:p>
            <a:r>
              <a:rPr lang="en-US" dirty="0"/>
              <a:t>What </a:t>
            </a:r>
            <a:r>
              <a:rPr lang="en-US" dirty="0" smtClean="0"/>
              <a:t>being </a:t>
            </a:r>
            <a:r>
              <a:rPr lang="en-US" dirty="0"/>
              <a:t>kind means to me </a:t>
            </a:r>
            <a:endParaRPr lang="el-GR" dirty="0"/>
          </a:p>
        </p:txBody>
      </p:sp>
      <p:sp>
        <p:nvSpPr>
          <p:cNvPr id="3" name="Θέση περιεχομένου 2">
            <a:extLst>
              <a:ext uri="{FF2B5EF4-FFF2-40B4-BE49-F238E27FC236}">
                <a16:creationId xmlns:a16="http://schemas.microsoft.com/office/drawing/2014/main" xmlns="" id="{DAABE11B-56E7-4781-8A8E-D4E72F2BEC2B}"/>
              </a:ext>
            </a:extLst>
          </p:cNvPr>
          <p:cNvSpPr>
            <a:spLocks noGrp="1"/>
          </p:cNvSpPr>
          <p:nvPr>
            <p:ph idx="1"/>
          </p:nvPr>
        </p:nvSpPr>
        <p:spPr>
          <a:xfrm>
            <a:off x="4147931" y="2602704"/>
            <a:ext cx="6430614" cy="3318936"/>
          </a:xfrm>
        </p:spPr>
        <p:txBody>
          <a:bodyPr>
            <a:normAutofit fontScale="92500" lnSpcReduction="20000"/>
          </a:bodyPr>
          <a:lstStyle/>
          <a:p>
            <a:pPr marL="0" indent="0">
              <a:buNone/>
            </a:pPr>
            <a:r>
              <a:rPr lang="en-US" dirty="0"/>
              <a:t>Be kind to me means, a lot of things.</a:t>
            </a:r>
          </a:p>
          <a:p>
            <a:pPr marL="0" indent="0">
              <a:buNone/>
            </a:pPr>
            <a:r>
              <a:rPr lang="en-US" dirty="0"/>
              <a:t>Some of these are:</a:t>
            </a:r>
          </a:p>
          <a:p>
            <a:pPr>
              <a:buFont typeface="Courier New" panose="02070309020205020404" pitchFamily="49" charset="0"/>
              <a:buChar char="o"/>
            </a:pPr>
            <a:r>
              <a:rPr lang="en-US" dirty="0"/>
              <a:t>Be caring,</a:t>
            </a:r>
          </a:p>
          <a:p>
            <a:pPr>
              <a:buFont typeface="Courier New" panose="02070309020205020404" pitchFamily="49" charset="0"/>
              <a:buChar char="o"/>
            </a:pPr>
            <a:r>
              <a:rPr lang="en-US" dirty="0"/>
              <a:t>Be sharing, </a:t>
            </a:r>
          </a:p>
          <a:p>
            <a:pPr>
              <a:buFont typeface="Courier New" panose="02070309020205020404" pitchFamily="49" charset="0"/>
              <a:buChar char="o"/>
            </a:pPr>
            <a:r>
              <a:rPr lang="en-US" dirty="0"/>
              <a:t>Be considerate, </a:t>
            </a:r>
          </a:p>
          <a:p>
            <a:pPr>
              <a:buFont typeface="Courier New" panose="02070309020205020404" pitchFamily="49" charset="0"/>
              <a:buChar char="o"/>
            </a:pPr>
            <a:r>
              <a:rPr lang="en-US" dirty="0"/>
              <a:t>Be generous, </a:t>
            </a:r>
          </a:p>
          <a:p>
            <a:pPr>
              <a:buFont typeface="Courier New" panose="02070309020205020404" pitchFamily="49" charset="0"/>
              <a:buChar char="o"/>
            </a:pPr>
            <a:r>
              <a:rPr lang="en-US" dirty="0"/>
              <a:t>Be helpful, </a:t>
            </a:r>
          </a:p>
          <a:p>
            <a:pPr>
              <a:buFont typeface="Courier New" panose="02070309020205020404" pitchFamily="49" charset="0"/>
              <a:buChar char="o"/>
            </a:pPr>
            <a:r>
              <a:rPr lang="en-US" dirty="0"/>
              <a:t>Be polite…</a:t>
            </a:r>
          </a:p>
        </p:txBody>
      </p:sp>
      <p:pic>
        <p:nvPicPr>
          <p:cNvPr id="2050" name="Picture 2" descr="Ελληνοαγγλική Αγωγή – Ιδιωτικά σχολεία – Εκπαιδευτήρια">
            <a:extLst>
              <a:ext uri="{FF2B5EF4-FFF2-40B4-BE49-F238E27FC236}">
                <a16:creationId xmlns:a16="http://schemas.microsoft.com/office/drawing/2014/main" xmlns="" id="{A605DE9A-A92F-483D-A256-E3A06CF5701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848" y="624415"/>
            <a:ext cx="1019175"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Η σκάλα των μηνυμάτων…">
            <a:extLst>
              <a:ext uri="{FF2B5EF4-FFF2-40B4-BE49-F238E27FC236}">
                <a16:creationId xmlns:a16="http://schemas.microsoft.com/office/drawing/2014/main" xmlns="" id="{CF6B5549-2B0D-46D3-A861-931D8DEFAC3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99627" y="2556932"/>
            <a:ext cx="2559460" cy="3410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874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DF13843-1286-4B8D-83CF-5D916F11E152}"/>
              </a:ext>
            </a:extLst>
          </p:cNvPr>
          <p:cNvSpPr>
            <a:spLocks noGrp="1"/>
          </p:cNvSpPr>
          <p:nvPr>
            <p:ph type="title"/>
          </p:nvPr>
        </p:nvSpPr>
        <p:spPr/>
        <p:txBody>
          <a:bodyPr/>
          <a:lstStyle/>
          <a:p>
            <a:r>
              <a:rPr lang="en-US" dirty="0"/>
              <a:t>Examples </a:t>
            </a:r>
            <a:endParaRPr lang="el-GR" dirty="0"/>
          </a:p>
        </p:txBody>
      </p:sp>
      <p:sp>
        <p:nvSpPr>
          <p:cNvPr id="3" name="Θέση περιεχομένου 2">
            <a:extLst>
              <a:ext uri="{FF2B5EF4-FFF2-40B4-BE49-F238E27FC236}">
                <a16:creationId xmlns:a16="http://schemas.microsoft.com/office/drawing/2014/main" xmlns="" id="{1A1A92A8-C4BD-4E72-BF8E-83E5FD0BA27B}"/>
              </a:ext>
            </a:extLst>
          </p:cNvPr>
          <p:cNvSpPr>
            <a:spLocks noGrp="1"/>
          </p:cNvSpPr>
          <p:nvPr>
            <p:ph idx="1"/>
          </p:nvPr>
        </p:nvSpPr>
        <p:spPr>
          <a:xfrm>
            <a:off x="1295402" y="2517913"/>
            <a:ext cx="9601196" cy="3357955"/>
          </a:xfrm>
        </p:spPr>
        <p:txBody>
          <a:bodyPr>
            <a:normAutofit/>
          </a:bodyPr>
          <a:lstStyle/>
          <a:p>
            <a:pPr marL="0" indent="0">
              <a:buNone/>
            </a:pPr>
            <a:r>
              <a:rPr lang="en-US" sz="2000" dirty="0"/>
              <a:t>Let me tell you some examples of what </a:t>
            </a:r>
            <a:r>
              <a:rPr lang="en-US" sz="2000" dirty="0" smtClean="0"/>
              <a:t>being </a:t>
            </a:r>
            <a:r>
              <a:rPr lang="en-US" sz="2000" dirty="0"/>
              <a:t>kind means to me :</a:t>
            </a:r>
          </a:p>
          <a:p>
            <a:pPr>
              <a:buFont typeface="Wingdings" panose="05000000000000000000" pitchFamily="2" charset="2"/>
              <a:buChar char="v"/>
            </a:pPr>
            <a:r>
              <a:rPr lang="en-US" sz="2000" dirty="0"/>
              <a:t>Saying nice things to someone </a:t>
            </a:r>
          </a:p>
          <a:p>
            <a:pPr>
              <a:buFont typeface="Wingdings" panose="05000000000000000000" pitchFamily="2" charset="2"/>
              <a:buChar char="v"/>
            </a:pPr>
            <a:r>
              <a:rPr lang="en-US" sz="2000" dirty="0"/>
              <a:t>Sticking up for someone when others are not kind to him </a:t>
            </a:r>
          </a:p>
          <a:p>
            <a:pPr>
              <a:buFont typeface="Wingdings" panose="05000000000000000000" pitchFamily="2" charset="2"/>
              <a:buChar char="v"/>
            </a:pPr>
            <a:r>
              <a:rPr lang="en-US" sz="2000" dirty="0"/>
              <a:t>Paying attention when someone tells you something </a:t>
            </a:r>
          </a:p>
          <a:p>
            <a:pPr>
              <a:buFont typeface="Wingdings" panose="05000000000000000000" pitchFamily="2" charset="2"/>
              <a:buChar char="v"/>
            </a:pPr>
            <a:r>
              <a:rPr lang="en-US" sz="2000" dirty="0"/>
              <a:t>Be generous to your family and your friends </a:t>
            </a:r>
          </a:p>
          <a:p>
            <a:pPr>
              <a:buFont typeface="Wingdings" panose="05000000000000000000" pitchFamily="2" charset="2"/>
              <a:buChar char="v"/>
            </a:pPr>
            <a:r>
              <a:rPr lang="en-US" sz="2000" dirty="0"/>
              <a:t>Help people in need  </a:t>
            </a:r>
          </a:p>
        </p:txBody>
      </p:sp>
      <p:sp>
        <p:nvSpPr>
          <p:cNvPr id="4" name="Θέση περιεχομένου 2">
            <a:extLst>
              <a:ext uri="{FF2B5EF4-FFF2-40B4-BE49-F238E27FC236}">
                <a16:creationId xmlns:a16="http://schemas.microsoft.com/office/drawing/2014/main" xmlns="" id="{4198E674-010A-4851-9D3A-EE26DF7379EC}"/>
              </a:ext>
            </a:extLst>
          </p:cNvPr>
          <p:cNvSpPr txBox="1">
            <a:spLocks/>
          </p:cNvSpPr>
          <p:nvPr/>
        </p:nvSpPr>
        <p:spPr>
          <a:xfrm>
            <a:off x="7861854" y="3022230"/>
            <a:ext cx="3878781" cy="3357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anose="05000000000000000000" pitchFamily="2" charset="2"/>
              <a:buChar char="v"/>
            </a:pPr>
            <a:r>
              <a:rPr lang="en-US" sz="2000" dirty="0"/>
              <a:t>Caring for older people </a:t>
            </a:r>
          </a:p>
          <a:p>
            <a:pPr>
              <a:buFont typeface="Wingdings" panose="05000000000000000000" pitchFamily="2" charset="2"/>
              <a:buChar char="v"/>
            </a:pPr>
            <a:r>
              <a:rPr lang="en-US" sz="2000" dirty="0"/>
              <a:t>Caring about the </a:t>
            </a:r>
            <a:r>
              <a:rPr lang="en-US" sz="2000" dirty="0" smtClean="0"/>
              <a:t>Earth </a:t>
            </a:r>
            <a:endParaRPr lang="en-US" sz="2000" dirty="0"/>
          </a:p>
          <a:p>
            <a:pPr>
              <a:buFont typeface="Wingdings" panose="05000000000000000000" pitchFamily="2" charset="2"/>
              <a:buChar char="v"/>
            </a:pPr>
            <a:r>
              <a:rPr lang="en-US" sz="2000" dirty="0"/>
              <a:t>Make people happy </a:t>
            </a:r>
          </a:p>
          <a:p>
            <a:pPr>
              <a:buFont typeface="Wingdings" panose="05000000000000000000" pitchFamily="2" charset="2"/>
              <a:buChar char="v"/>
            </a:pPr>
            <a:r>
              <a:rPr lang="en-US" sz="2000" dirty="0"/>
              <a:t>Keep company to someone </a:t>
            </a:r>
          </a:p>
          <a:p>
            <a:pPr>
              <a:buFont typeface="Wingdings" panose="05000000000000000000" pitchFamily="2" charset="2"/>
              <a:buChar char="v"/>
            </a:pPr>
            <a:r>
              <a:rPr lang="en-US" sz="2000" dirty="0"/>
              <a:t>Saying thank you </a:t>
            </a:r>
            <a:endParaRPr lang="el-GR" sz="2000" dirty="0"/>
          </a:p>
        </p:txBody>
      </p:sp>
      <p:pic>
        <p:nvPicPr>
          <p:cNvPr id="5" name="Picture 2" descr="Ελληνοαγγλική Αγωγή – Ιδιωτικά σχολεία – Εκπαιδευτήρια">
            <a:extLst>
              <a:ext uri="{FF2B5EF4-FFF2-40B4-BE49-F238E27FC236}">
                <a16:creationId xmlns:a16="http://schemas.microsoft.com/office/drawing/2014/main" xmlns="" id="{4EA88046-0578-4A31-930A-023F68E9996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848" y="624415"/>
            <a:ext cx="1019175" cy="1009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812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8C415B-A0F5-4058-A49E-06BA69FABA48}"/>
              </a:ext>
            </a:extLst>
          </p:cNvPr>
          <p:cNvSpPr>
            <a:spLocks noGrp="1"/>
          </p:cNvSpPr>
          <p:nvPr>
            <p:ph type="title"/>
          </p:nvPr>
        </p:nvSpPr>
        <p:spPr>
          <a:xfrm>
            <a:off x="1295402" y="982133"/>
            <a:ext cx="9279833" cy="1151468"/>
          </a:xfrm>
        </p:spPr>
        <p:txBody>
          <a:bodyPr/>
          <a:lstStyle/>
          <a:p>
            <a:r>
              <a:rPr lang="en-US" dirty="0"/>
              <a:t>Who helps me learn how to be kind </a:t>
            </a:r>
            <a:endParaRPr lang="el-GR" dirty="0"/>
          </a:p>
        </p:txBody>
      </p:sp>
      <p:sp>
        <p:nvSpPr>
          <p:cNvPr id="3" name="Θέση περιεχομένου 2">
            <a:extLst>
              <a:ext uri="{FF2B5EF4-FFF2-40B4-BE49-F238E27FC236}">
                <a16:creationId xmlns:a16="http://schemas.microsoft.com/office/drawing/2014/main" xmlns="" id="{753D6DCC-8B6C-4136-A523-9FC0213FB561}"/>
              </a:ext>
            </a:extLst>
          </p:cNvPr>
          <p:cNvSpPr>
            <a:spLocks noGrp="1"/>
          </p:cNvSpPr>
          <p:nvPr>
            <p:ph idx="1"/>
          </p:nvPr>
        </p:nvSpPr>
        <p:spPr>
          <a:xfrm>
            <a:off x="3542340" y="2491319"/>
            <a:ext cx="7271434" cy="3318936"/>
          </a:xfrm>
        </p:spPr>
        <p:txBody>
          <a:bodyPr>
            <a:normAutofit/>
          </a:bodyPr>
          <a:lstStyle/>
          <a:p>
            <a:pPr marL="0" indent="0">
              <a:buNone/>
            </a:pPr>
            <a:r>
              <a:rPr lang="en-US" sz="2000" dirty="0"/>
              <a:t>In my everyday life my family, teachers and school </a:t>
            </a:r>
            <a:r>
              <a:rPr lang="en-US" sz="2000" dirty="0" smtClean="0"/>
              <a:t>help </a:t>
            </a:r>
            <a:r>
              <a:rPr lang="en-US" sz="2000" dirty="0"/>
              <a:t>me to understand and learn how to be kind. </a:t>
            </a:r>
          </a:p>
          <a:p>
            <a:pPr marL="0" indent="0">
              <a:buNone/>
            </a:pPr>
            <a:r>
              <a:rPr lang="en-US" sz="2000" dirty="0"/>
              <a:t>In my school we do many things that helps me understand what </a:t>
            </a:r>
            <a:r>
              <a:rPr lang="en-US" sz="2000" dirty="0" smtClean="0"/>
              <a:t>being </a:t>
            </a:r>
            <a:r>
              <a:rPr lang="en-US" sz="2000" dirty="0"/>
              <a:t>kind means:</a:t>
            </a:r>
          </a:p>
          <a:p>
            <a:pPr>
              <a:buFont typeface="Wingdings" panose="05000000000000000000" pitchFamily="2" charset="2"/>
              <a:buChar char="Ø"/>
            </a:pPr>
            <a:r>
              <a:rPr lang="en-US" sz="2000" dirty="0"/>
              <a:t>We gather food, clothes and medicine which we give </a:t>
            </a:r>
            <a:r>
              <a:rPr lang="en-US" sz="2000" dirty="0" smtClean="0"/>
              <a:t>to </a:t>
            </a:r>
            <a:r>
              <a:rPr lang="en-US" sz="2000" dirty="0"/>
              <a:t>people in need, homeless people, children </a:t>
            </a:r>
            <a:r>
              <a:rPr lang="en-US" sz="2000" dirty="0" smtClean="0"/>
              <a:t>without a </a:t>
            </a:r>
            <a:r>
              <a:rPr lang="en-US" sz="2000" dirty="0"/>
              <a:t>family and elder people. The last time we did </a:t>
            </a:r>
            <a:r>
              <a:rPr lang="en-US" sz="2000" dirty="0" smtClean="0"/>
              <a:t>that, </a:t>
            </a:r>
            <a:r>
              <a:rPr lang="en-US" sz="2000" dirty="0" smtClean="0"/>
              <a:t>was </a:t>
            </a:r>
            <a:r>
              <a:rPr lang="en-US" sz="2000" dirty="0" smtClean="0"/>
              <a:t>after </a:t>
            </a:r>
            <a:r>
              <a:rPr lang="en-US" sz="2000" dirty="0"/>
              <a:t>the earthquake in Samos.  </a:t>
            </a:r>
          </a:p>
          <a:p>
            <a:pPr marL="0" indent="0">
              <a:buNone/>
            </a:pPr>
            <a:endParaRPr lang="en-US" dirty="0"/>
          </a:p>
          <a:p>
            <a:pPr marL="0" indent="0">
              <a:buNone/>
            </a:pPr>
            <a:endParaRPr lang="el-GR" dirty="0"/>
          </a:p>
        </p:txBody>
      </p:sp>
      <p:pic>
        <p:nvPicPr>
          <p:cNvPr id="5" name="Picture 2" descr="Ελληνοαγγλική Αγωγή – Ιδιωτικά σχολεία – Εκπαιδευτήρια">
            <a:extLst>
              <a:ext uri="{FF2B5EF4-FFF2-40B4-BE49-F238E27FC236}">
                <a16:creationId xmlns:a16="http://schemas.microsoft.com/office/drawing/2014/main" xmlns="" id="{14CB34D8-A8D2-40C6-B0AE-B7317B11F78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848" y="624415"/>
            <a:ext cx="1019175"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Η «Ελληνοαγγλική Αγωγή» στηρίζει το Κοινωνικό Παντοπωλείο Λυκόβρυσης -  Πεύκης - Ενυπόγραφα">
            <a:extLst>
              <a:ext uri="{FF2B5EF4-FFF2-40B4-BE49-F238E27FC236}">
                <a16:creationId xmlns:a16="http://schemas.microsoft.com/office/drawing/2014/main" xmlns="" id="{8BE685AD-4CA4-4C6B-BE4C-5F3A58E74C8F}"/>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0000"/>
          <a:stretch/>
        </p:blipFill>
        <p:spPr bwMode="auto">
          <a:xfrm>
            <a:off x="1378226" y="4213328"/>
            <a:ext cx="1502030" cy="180243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Εικόνα 6">
            <a:extLst>
              <a:ext uri="{FF2B5EF4-FFF2-40B4-BE49-F238E27FC236}">
                <a16:creationId xmlns:a16="http://schemas.microsoft.com/office/drawing/2014/main" xmlns="" id="{503A2CAD-A018-435E-8CA3-26F591971525}"/>
              </a:ext>
            </a:extLst>
          </p:cNvPr>
          <p:cNvPicPr>
            <a:picLocks noChangeAspect="1"/>
          </p:cNvPicPr>
          <p:nvPr/>
        </p:nvPicPr>
        <p:blipFill>
          <a:blip r:embed="rId4"/>
          <a:stretch>
            <a:fillRect/>
          </a:stretch>
        </p:blipFill>
        <p:spPr>
          <a:xfrm>
            <a:off x="962874" y="2596513"/>
            <a:ext cx="2456187" cy="1555585"/>
          </a:xfrm>
          <a:prstGeom prst="rect">
            <a:avLst/>
          </a:prstGeom>
        </p:spPr>
      </p:pic>
    </p:spTree>
    <p:extLst>
      <p:ext uri="{BB962C8B-B14F-4D97-AF65-F5344CB8AC3E}">
        <p14:creationId xmlns:p14="http://schemas.microsoft.com/office/powerpoint/2010/main" xmlns="" val="188979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8C415B-A0F5-4058-A49E-06BA69FABA48}"/>
              </a:ext>
            </a:extLst>
          </p:cNvPr>
          <p:cNvSpPr>
            <a:spLocks noGrp="1"/>
          </p:cNvSpPr>
          <p:nvPr>
            <p:ph type="title"/>
          </p:nvPr>
        </p:nvSpPr>
        <p:spPr>
          <a:xfrm>
            <a:off x="1295402" y="982133"/>
            <a:ext cx="9279833" cy="1151468"/>
          </a:xfrm>
        </p:spPr>
        <p:txBody>
          <a:bodyPr/>
          <a:lstStyle/>
          <a:p>
            <a:r>
              <a:rPr lang="en-US" dirty="0"/>
              <a:t>Who helps me learn how to be kind </a:t>
            </a:r>
            <a:endParaRPr lang="el-GR" dirty="0"/>
          </a:p>
        </p:txBody>
      </p:sp>
      <p:sp>
        <p:nvSpPr>
          <p:cNvPr id="3" name="Θέση περιεχομένου 2">
            <a:extLst>
              <a:ext uri="{FF2B5EF4-FFF2-40B4-BE49-F238E27FC236}">
                <a16:creationId xmlns:a16="http://schemas.microsoft.com/office/drawing/2014/main" xmlns="" id="{753D6DCC-8B6C-4136-A523-9FC0213FB561}"/>
              </a:ext>
            </a:extLst>
          </p:cNvPr>
          <p:cNvSpPr>
            <a:spLocks noGrp="1"/>
          </p:cNvSpPr>
          <p:nvPr>
            <p:ph idx="1"/>
          </p:nvPr>
        </p:nvSpPr>
        <p:spPr>
          <a:xfrm>
            <a:off x="1295400" y="2556932"/>
            <a:ext cx="4859063" cy="3318936"/>
          </a:xfrm>
        </p:spPr>
        <p:txBody>
          <a:bodyPr>
            <a:normAutofit/>
          </a:bodyPr>
          <a:lstStyle/>
          <a:p>
            <a:pPr>
              <a:buFont typeface="Wingdings" panose="05000000000000000000" pitchFamily="2" charset="2"/>
              <a:buChar char="Ø"/>
            </a:pPr>
            <a:r>
              <a:rPr lang="en-US" dirty="0"/>
              <a:t>Also we care about the environment and the earth. We do that every day by recycling paper in special garbage bins and by not littering the play ground and the classrooms.</a:t>
            </a:r>
          </a:p>
          <a:p>
            <a:pPr marL="0" indent="0">
              <a:buNone/>
            </a:pPr>
            <a:endParaRPr lang="en-US" dirty="0"/>
          </a:p>
          <a:p>
            <a:pPr marL="0" indent="0">
              <a:buNone/>
            </a:pPr>
            <a:endParaRPr lang="el-GR" dirty="0"/>
          </a:p>
        </p:txBody>
      </p:sp>
      <p:pic>
        <p:nvPicPr>
          <p:cNvPr id="5" name="Picture 2" descr="Ελληνοαγγλική Αγωγή – Ιδιωτικά σχολεία – Εκπαιδευτήρια">
            <a:extLst>
              <a:ext uri="{FF2B5EF4-FFF2-40B4-BE49-F238E27FC236}">
                <a16:creationId xmlns:a16="http://schemas.microsoft.com/office/drawing/2014/main" xmlns="" id="{14CB34D8-A8D2-40C6-B0AE-B7317B11F78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848" y="624415"/>
            <a:ext cx="1019175"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Εικόνα 5">
            <a:extLst>
              <a:ext uri="{FF2B5EF4-FFF2-40B4-BE49-F238E27FC236}">
                <a16:creationId xmlns:a16="http://schemas.microsoft.com/office/drawing/2014/main" xmlns="" id="{05D96D9C-A1F8-4C03-A669-654CBF5DF5B1}"/>
              </a:ext>
            </a:extLst>
          </p:cNvPr>
          <p:cNvPicPr>
            <a:picLocks noChangeAspect="1"/>
          </p:cNvPicPr>
          <p:nvPr/>
        </p:nvPicPr>
        <p:blipFill>
          <a:blip r:embed="rId3"/>
          <a:stretch>
            <a:fillRect/>
          </a:stretch>
        </p:blipFill>
        <p:spPr>
          <a:xfrm>
            <a:off x="6154464" y="2590613"/>
            <a:ext cx="1797051" cy="2396068"/>
          </a:xfrm>
          <a:prstGeom prst="rect">
            <a:avLst/>
          </a:prstGeom>
        </p:spPr>
      </p:pic>
      <p:pic>
        <p:nvPicPr>
          <p:cNvPr id="7170" name="Picture 2" descr="ΕλληνοΑγγλική Αγωγή: ΣΥΝΕΧΙΖΟΥΜΕ ΤΗΝ ΑΝΑΚΥΚΛΩΣΗ">
            <a:extLst>
              <a:ext uri="{FF2B5EF4-FFF2-40B4-BE49-F238E27FC236}">
                <a16:creationId xmlns:a16="http://schemas.microsoft.com/office/drawing/2014/main" xmlns="" id="{BFEF99E3-7F6E-46DE-92DF-F045FF214F9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54734" y="4215662"/>
            <a:ext cx="1381537" cy="1842049"/>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ΕλληνοΑγγλική Αγωγή: ΣΥΝΕΧΙΖΟΥΜΕ ΤΗΝ ΑΝΑΚΥΚΛΩΣΗ">
            <a:extLst>
              <a:ext uri="{FF2B5EF4-FFF2-40B4-BE49-F238E27FC236}">
                <a16:creationId xmlns:a16="http://schemas.microsoft.com/office/drawing/2014/main" xmlns="" id="{1C36C51F-ED1F-4E8A-B76B-9C044A4FBC8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8113" y="3558208"/>
            <a:ext cx="1600200"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529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8C415B-A0F5-4058-A49E-06BA69FABA48}"/>
              </a:ext>
            </a:extLst>
          </p:cNvPr>
          <p:cNvSpPr>
            <a:spLocks noGrp="1"/>
          </p:cNvSpPr>
          <p:nvPr>
            <p:ph type="title"/>
          </p:nvPr>
        </p:nvSpPr>
        <p:spPr>
          <a:xfrm>
            <a:off x="1295402" y="982133"/>
            <a:ext cx="9279833" cy="1151468"/>
          </a:xfrm>
        </p:spPr>
        <p:txBody>
          <a:bodyPr/>
          <a:lstStyle/>
          <a:p>
            <a:r>
              <a:rPr lang="en-US" dirty="0"/>
              <a:t>Who helps me learn how to be kind </a:t>
            </a:r>
            <a:endParaRPr lang="el-GR" dirty="0"/>
          </a:p>
        </p:txBody>
      </p:sp>
      <p:sp>
        <p:nvSpPr>
          <p:cNvPr id="3" name="Θέση περιεχομένου 2">
            <a:extLst>
              <a:ext uri="{FF2B5EF4-FFF2-40B4-BE49-F238E27FC236}">
                <a16:creationId xmlns:a16="http://schemas.microsoft.com/office/drawing/2014/main" xmlns="" id="{753D6DCC-8B6C-4136-A523-9FC0213FB561}"/>
              </a:ext>
            </a:extLst>
          </p:cNvPr>
          <p:cNvSpPr>
            <a:spLocks noGrp="1"/>
          </p:cNvSpPr>
          <p:nvPr>
            <p:ph idx="1"/>
          </p:nvPr>
        </p:nvSpPr>
        <p:spPr/>
        <p:txBody>
          <a:bodyPr>
            <a:normAutofit fontScale="92500" lnSpcReduction="10000"/>
          </a:bodyPr>
          <a:lstStyle/>
          <a:p>
            <a:pPr marL="0" indent="0">
              <a:buNone/>
            </a:pPr>
            <a:r>
              <a:rPr lang="en-US" dirty="0"/>
              <a:t>My family helps </a:t>
            </a:r>
            <a:r>
              <a:rPr lang="en-US" dirty="0" smtClean="0"/>
              <a:t>me </a:t>
            </a:r>
            <a:r>
              <a:rPr lang="en-US" dirty="0"/>
              <a:t>understand how to be kind in many ways such as:</a:t>
            </a:r>
          </a:p>
          <a:p>
            <a:pPr>
              <a:buFont typeface="Wingdings" panose="05000000000000000000" pitchFamily="2" charset="2"/>
              <a:buChar char="ü"/>
            </a:pPr>
            <a:r>
              <a:rPr lang="en-US" dirty="0"/>
              <a:t>Doing my chores </a:t>
            </a:r>
          </a:p>
          <a:p>
            <a:pPr>
              <a:buFont typeface="Wingdings" panose="05000000000000000000" pitchFamily="2" charset="2"/>
              <a:buChar char="ü"/>
            </a:pPr>
            <a:r>
              <a:rPr lang="en-US" dirty="0"/>
              <a:t>Keeping company to my grandparents </a:t>
            </a:r>
          </a:p>
          <a:p>
            <a:pPr>
              <a:buFont typeface="Wingdings" panose="05000000000000000000" pitchFamily="2" charset="2"/>
              <a:buChar char="ü"/>
            </a:pPr>
            <a:r>
              <a:rPr lang="en-US" dirty="0" smtClean="0"/>
              <a:t>Giving the </a:t>
            </a:r>
            <a:r>
              <a:rPr lang="en-US" dirty="0" smtClean="0"/>
              <a:t>cl</a:t>
            </a:r>
            <a:r>
              <a:rPr lang="en-US" dirty="0" smtClean="0"/>
              <a:t>othes </a:t>
            </a:r>
            <a:r>
              <a:rPr lang="en-US" dirty="0"/>
              <a:t>I don’t wear anymore </a:t>
            </a:r>
            <a:r>
              <a:rPr lang="en-US" dirty="0" smtClean="0"/>
              <a:t>to </a:t>
            </a:r>
            <a:r>
              <a:rPr lang="en-US" dirty="0"/>
              <a:t>other people </a:t>
            </a:r>
            <a:r>
              <a:rPr lang="en-US" dirty="0" smtClean="0"/>
              <a:t>who need them </a:t>
            </a:r>
            <a:endParaRPr lang="en-US" dirty="0"/>
          </a:p>
          <a:p>
            <a:pPr>
              <a:buFont typeface="Wingdings" panose="05000000000000000000" pitchFamily="2" charset="2"/>
              <a:buChar char="ü"/>
            </a:pPr>
            <a:r>
              <a:rPr lang="en-US" dirty="0"/>
              <a:t>To say thank you </a:t>
            </a:r>
          </a:p>
          <a:p>
            <a:pPr>
              <a:buFont typeface="Wingdings" panose="05000000000000000000" pitchFamily="2" charset="2"/>
              <a:buChar char="ü"/>
            </a:pPr>
            <a:r>
              <a:rPr lang="en-US" dirty="0" smtClean="0"/>
              <a:t>Not making</a:t>
            </a:r>
            <a:r>
              <a:rPr lang="en-US" dirty="0" smtClean="0"/>
              <a:t> </a:t>
            </a:r>
            <a:r>
              <a:rPr lang="en-US" dirty="0"/>
              <a:t>fun </a:t>
            </a:r>
            <a:r>
              <a:rPr lang="en-US" dirty="0" smtClean="0"/>
              <a:t>of</a:t>
            </a:r>
            <a:r>
              <a:rPr lang="en-US" dirty="0" smtClean="0"/>
              <a:t> </a:t>
            </a:r>
            <a:r>
              <a:rPr lang="en-US" dirty="0"/>
              <a:t>other people </a:t>
            </a:r>
          </a:p>
          <a:p>
            <a:pPr>
              <a:buFont typeface="Wingdings" panose="05000000000000000000" pitchFamily="2" charset="2"/>
              <a:buChar char="ü"/>
            </a:pPr>
            <a:r>
              <a:rPr lang="en-US" dirty="0" smtClean="0"/>
              <a:t>Being </a:t>
            </a:r>
            <a:r>
              <a:rPr lang="en-US" dirty="0"/>
              <a:t>polite </a:t>
            </a:r>
          </a:p>
          <a:p>
            <a:pPr>
              <a:buFont typeface="Wingdings" panose="05000000000000000000" pitchFamily="2" charset="2"/>
              <a:buChar char="ü"/>
            </a:pPr>
            <a:endParaRPr lang="el-GR" dirty="0"/>
          </a:p>
        </p:txBody>
      </p:sp>
      <p:pic>
        <p:nvPicPr>
          <p:cNvPr id="4" name="Picture 2" descr="Ελληνοαγγλική Αγωγή – Ιδιωτικά σχολεία – Εκπαιδευτήρια">
            <a:extLst>
              <a:ext uri="{FF2B5EF4-FFF2-40B4-BE49-F238E27FC236}">
                <a16:creationId xmlns:a16="http://schemas.microsoft.com/office/drawing/2014/main" xmlns="" id="{5EE82761-13E9-4765-BD92-34412B558F1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848" y="624415"/>
            <a:ext cx="1019175" cy="1009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88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8B18BA3-8F56-4A87-93CA-823EEFF47A5E}"/>
              </a:ext>
            </a:extLst>
          </p:cNvPr>
          <p:cNvSpPr>
            <a:spLocks noGrp="1"/>
          </p:cNvSpPr>
          <p:nvPr>
            <p:ph type="title"/>
          </p:nvPr>
        </p:nvSpPr>
        <p:spPr/>
        <p:txBody>
          <a:bodyPr/>
          <a:lstStyle/>
          <a:p>
            <a:r>
              <a:rPr lang="en-US" dirty="0"/>
              <a:t>Thank you💗</a:t>
            </a:r>
            <a:endParaRPr lang="el-GR" dirty="0"/>
          </a:p>
        </p:txBody>
      </p:sp>
      <p:sp>
        <p:nvSpPr>
          <p:cNvPr id="3" name="Θέση περιεχομένου 2">
            <a:extLst>
              <a:ext uri="{FF2B5EF4-FFF2-40B4-BE49-F238E27FC236}">
                <a16:creationId xmlns:a16="http://schemas.microsoft.com/office/drawing/2014/main" xmlns="" id="{DD75A57D-F4E7-4A0E-84FD-A66C431825F8}"/>
              </a:ext>
            </a:extLst>
          </p:cNvPr>
          <p:cNvSpPr>
            <a:spLocks noGrp="1"/>
          </p:cNvSpPr>
          <p:nvPr>
            <p:ph idx="1"/>
          </p:nvPr>
        </p:nvSpPr>
        <p:spPr/>
        <p:txBody>
          <a:bodyPr>
            <a:normAutofit/>
          </a:bodyPr>
          <a:lstStyle/>
          <a:p>
            <a:pPr marL="0" indent="0" algn="ctr">
              <a:buNone/>
            </a:pPr>
            <a:r>
              <a:rPr lang="en-US" sz="6000" dirty="0"/>
              <a:t>THE END 💙❤✨</a:t>
            </a:r>
            <a:endParaRPr lang="el-GR" sz="6000" dirty="0"/>
          </a:p>
        </p:txBody>
      </p:sp>
      <p:pic>
        <p:nvPicPr>
          <p:cNvPr id="4" name="Picture 2" descr="Ελληνοαγγλική Αγωγή – Ιδιωτικά σχολεία – Εκπαιδευτήρια">
            <a:extLst>
              <a:ext uri="{FF2B5EF4-FFF2-40B4-BE49-F238E27FC236}">
                <a16:creationId xmlns:a16="http://schemas.microsoft.com/office/drawing/2014/main" xmlns="" id="{D33BEB21-511C-4068-9598-D7D91731C77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6411" y="5137151"/>
            <a:ext cx="1019175" cy="1009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744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8B18BA3-8F56-4A87-93CA-823EEFF47A5E}"/>
              </a:ext>
            </a:extLst>
          </p:cNvPr>
          <p:cNvSpPr>
            <a:spLocks noGrp="1"/>
          </p:cNvSpPr>
          <p:nvPr>
            <p:ph type="title"/>
          </p:nvPr>
        </p:nvSpPr>
        <p:spPr/>
        <p:txBody>
          <a:bodyPr/>
          <a:lstStyle/>
          <a:p>
            <a:r>
              <a:rPr lang="en-US" dirty="0"/>
              <a:t>Thank you💗</a:t>
            </a:r>
            <a:endParaRPr lang="el-GR" dirty="0"/>
          </a:p>
        </p:txBody>
      </p:sp>
      <p:sp>
        <p:nvSpPr>
          <p:cNvPr id="3" name="Θέση περιεχομένου 2">
            <a:extLst>
              <a:ext uri="{FF2B5EF4-FFF2-40B4-BE49-F238E27FC236}">
                <a16:creationId xmlns:a16="http://schemas.microsoft.com/office/drawing/2014/main" xmlns="" id="{DD75A57D-F4E7-4A0E-84FD-A66C431825F8}"/>
              </a:ext>
            </a:extLst>
          </p:cNvPr>
          <p:cNvSpPr>
            <a:spLocks noGrp="1"/>
          </p:cNvSpPr>
          <p:nvPr>
            <p:ph idx="1"/>
          </p:nvPr>
        </p:nvSpPr>
        <p:spPr/>
        <p:txBody>
          <a:bodyPr>
            <a:normAutofit/>
          </a:bodyPr>
          <a:lstStyle/>
          <a:p>
            <a:pPr marL="0" indent="0" algn="ctr">
              <a:buNone/>
            </a:pPr>
            <a:r>
              <a:rPr lang="en-US" sz="6000" dirty="0"/>
              <a:t>THE END 💙❤✨</a:t>
            </a:r>
            <a:endParaRPr lang="el-GR" sz="6000" dirty="0"/>
          </a:p>
        </p:txBody>
      </p:sp>
      <p:pic>
        <p:nvPicPr>
          <p:cNvPr id="4" name="Picture 2" descr="Ελληνοαγγλική Αγωγή – Ιδιωτικά σχολεία – Εκπαιδευτήρια">
            <a:extLst>
              <a:ext uri="{FF2B5EF4-FFF2-40B4-BE49-F238E27FC236}">
                <a16:creationId xmlns:a16="http://schemas.microsoft.com/office/drawing/2014/main" xmlns="" id="{D33BEB21-511C-4068-9598-D7D91731C77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6411" y="5137151"/>
            <a:ext cx="1019175"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Εικόνα 4">
            <a:extLst>
              <a:ext uri="{FF2B5EF4-FFF2-40B4-BE49-F238E27FC236}">
                <a16:creationId xmlns:a16="http://schemas.microsoft.com/office/drawing/2014/main" xmlns="" id="{195AA37D-52D0-40F9-A336-A406950E2669}"/>
              </a:ext>
            </a:extLst>
          </p:cNvPr>
          <p:cNvPicPr>
            <a:picLocks noChangeAspect="1"/>
          </p:cNvPicPr>
          <p:nvPr/>
        </p:nvPicPr>
        <p:blipFill>
          <a:blip r:embed="rId3"/>
          <a:stretch>
            <a:fillRect/>
          </a:stretch>
        </p:blipFill>
        <p:spPr>
          <a:xfrm>
            <a:off x="381000" y="214312"/>
            <a:ext cx="11430000" cy="6429375"/>
          </a:xfrm>
          <a:prstGeom prst="rect">
            <a:avLst/>
          </a:prstGeom>
        </p:spPr>
      </p:pic>
    </p:spTree>
    <p:extLst>
      <p:ext uri="{BB962C8B-B14F-4D97-AF65-F5344CB8AC3E}">
        <p14:creationId xmlns:p14="http://schemas.microsoft.com/office/powerpoint/2010/main" xmlns="" val="27188131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80</TotalTime>
  <Words>309</Words>
  <Application>Microsoft Office PowerPoint</Application>
  <PresentationFormat>Προσαρμογή</PresentationFormat>
  <Paragraphs>42</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Οργανικό</vt:lpstr>
      <vt:lpstr>Be Kind </vt:lpstr>
      <vt:lpstr>What being kind means to me </vt:lpstr>
      <vt:lpstr>Examples </vt:lpstr>
      <vt:lpstr>Who helps me learn how to be kind </vt:lpstr>
      <vt:lpstr>Who helps me learn how to be kind </vt:lpstr>
      <vt:lpstr>Who helps me learn how to be kind </vt:lpstr>
      <vt:lpstr>Thank you💗</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Kind</dc:title>
  <dc:creator>User</dc:creator>
  <cp:lastModifiedBy>Windows User</cp:lastModifiedBy>
  <cp:revision>12</cp:revision>
  <dcterms:created xsi:type="dcterms:W3CDTF">2020-12-13T16:43:46Z</dcterms:created>
  <dcterms:modified xsi:type="dcterms:W3CDTF">2020-12-13T22:49:24Z</dcterms:modified>
</cp:coreProperties>
</file>