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1" r:id="rId8"/>
    <p:sldId id="262" r:id="rId9"/>
    <p:sldId id="266" r:id="rId10"/>
    <p:sldId id="263" r:id="rId11"/>
    <p:sldId id="278" r:id="rId12"/>
    <p:sldId id="279" r:id="rId13"/>
    <p:sldId id="265" r:id="rId14"/>
    <p:sldId id="280" r:id="rId15"/>
    <p:sldId id="264" r:id="rId16"/>
    <p:sldId id="271" r:id="rId17"/>
    <p:sldId id="272" r:id="rId18"/>
    <p:sldId id="268" r:id="rId19"/>
    <p:sldId id="269" r:id="rId20"/>
    <p:sldId id="270" r:id="rId21"/>
    <p:sldId id="283" r:id="rId22"/>
    <p:sldId id="282" r:id="rId23"/>
    <p:sldId id="273" r:id="rId24"/>
    <p:sldId id="284" r:id="rId25"/>
    <p:sldId id="275" r:id="rId26"/>
    <p:sldId id="277" r:id="rId27"/>
    <p:sldId id="276" r:id="rId2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a Sillaidi" initials="MS" lastIdx="1" clrIdx="0">
    <p:extLst>
      <p:ext uri="{19B8F6BF-5375-455C-9EA6-DF929625EA0E}">
        <p15:presenceInfo xmlns:p15="http://schemas.microsoft.com/office/powerpoint/2012/main" userId="5f334bee0e31129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06" autoAdjust="0"/>
    <p:restoredTop sz="94660"/>
  </p:normalViewPr>
  <p:slideViewPr>
    <p:cSldViewPr snapToGrid="0">
      <p:cViewPr>
        <p:scale>
          <a:sx n="85" d="100"/>
          <a:sy n="85" d="100"/>
        </p:scale>
        <p:origin x="-296" y="-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25T23:30:44.153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0EBA10F-8954-4A21-9621-79B1ED37F4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3B652B81-55DA-4E35-9571-6BA8063668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505E7E4-C6B2-48B5-8ABA-56633312C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2337A0E-CA20-4543-8EB6-3CC7A0A76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3C9D71A-C802-4926-AAA9-B4A5E40E1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36989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3D8DC32-198B-40B9-B4F0-8A4B99EF0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0748415-E5B4-4147-BA79-D80045C556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8B22440-58DE-46F2-9729-68A9818DC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A12680C-EA01-4290-B095-3127F0AA7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67308E6-493F-4385-A4CB-36503D7B9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91485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166EAE1B-6C4B-48A9-8F68-834177DB85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3732BDE4-6B01-43AE-8DFD-55B669448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F6C3A3D-A16B-4E58-8119-BC4E8C6A7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A1476B3-57FD-47AC-889E-7D47ED11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D51C0D3-2A03-4B90-9741-3D9B9548F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3987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283153-4ECA-43FA-B4EB-B6AC9A61C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7E771A3-28D5-44FE-80F6-BE817FE8A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0FE5D88-C0D0-4D5E-9A05-4F8DC308A1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A47F4EAD-A70B-4D93-A067-A29B81895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F71E193-C65E-4046-A6BA-E7297B467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89350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8A30A0B-6D10-4D1C-84F9-0F42E4CAC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BBE79C1-D262-42DA-A7B5-FD2B27B42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07F60F4-9710-4048-87D9-9A15966E6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C65A753-E7B5-44CB-A1B1-F0660B2C3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8929D706-7806-459E-9C6D-8CE6546E7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1390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A3BCAD5-CD60-4EF1-AE21-DDDF1F4D8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71D385-0682-4A01-B1ED-70000D981E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6E2EA56-0C35-41F5-9657-3BB472B844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B391E85-AD49-4F66-AFB1-2A4EABDEA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DD453B7-13D2-4237-A978-6276D489F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676E717-B4B8-4300-A78A-A8BE9DACC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8547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464137-EB94-4E99-8306-6FF273BA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EB2B5C5-5F49-4BEB-AE24-C74FAE290A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4C195B6-048B-4F39-A702-8B2DE47F55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9CFBC15C-ACA6-4DB1-8DFC-95EF413AD7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2B5BF37C-12E2-40CE-9916-3093368E36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CF8A346-6717-49DC-BF52-2797B1236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46ED148D-81B8-4431-B2AA-BAEA34375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16361A0C-2BAB-4575-93CF-132FFD3F0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3708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AB35F17-1FC1-4D1C-AE1A-2AE8F4F5A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E249203-84D9-4051-B25B-265D02C8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3AF04BD5-0D1A-481D-9D92-DA232FE2C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0B5089CD-CE7A-48FE-B702-DC243A007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19925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4B8F0692-5AC9-43FE-BD60-7F200E5CA8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EA83AA5F-B11C-4B7B-830B-C6F137E9E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90A8CB0-3D83-4CC5-8611-46B9400E1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43409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5F61CBB-C038-48A5-AFAA-60856ECAC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77FE634-4651-40A3-9224-9D0B4F4F78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67D64C0B-A990-4F36-985C-CC2C770188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354C874D-7A2F-46E5-A6E6-FFCE54E7B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84BCDFE-868E-44AB-9F59-9F9090276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AC8E8B51-31CE-46AD-95A1-AC0D6E59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16223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177B06C-9DFF-47CD-9711-C6835B62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5E6987F-FD3C-405F-A92D-73586AF7C3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5E92DA4-87BA-4174-9854-6A83BFFE93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Επεξεργασία στυλ υποδείγματος κειμένου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C0F9EE59-FCB8-458B-8ED0-EF650023C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1EF2259-A914-413A-BBA6-5E9D6CA44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FB68A029-75E1-4FA8-9E05-671736ED6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57039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67D5D610-4134-4FA6-ABC8-83EC967C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61D6EB82-D265-407E-8200-1B2D0B690F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D08E98E-81FD-485B-9589-860077335C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91F7-E823-4C2A-AB14-D23DDDDBC370}" type="datetimeFigureOut">
              <a:rPr lang="el-GR" smtClean="0"/>
              <a:t>26/2/2019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A0289AA-A342-4E3F-93AA-FFF982D84F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B75A1E8-BC7F-4EAE-902A-0641934B01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92B83F-931A-4FFD-B8DE-1E90985307DD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23678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l/%CF%86%CF%8C%CE%BD%CF%84%CE%BF-%CF%84%CE%B1%CF%80%CE%B5%CF%84%CF%83%CE%B1%CF%81%CE%AF%CE%B1-%CE%B5%CF%85%CF%87%CE%B5%CF%84%CE%AE%CF%81%CE%B9%CE%B1-%CE%BA%CE%AC%CF%81%CF%84%CE%B1-1421190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google.com/imgres?imgurl=https%3A%2F%2Fi.pinimg.com%2Foriginals%2F39%2F83%2F13%2F3983134cb22410b97fe8135fb6c8ebb3.jpg&amp;imgrefurl=https%3A%2F%2Fwww.pinterest.com%2Fpin%2F782570872720079444%2F&amp;docid=K6W3EHtwUC626M&amp;tbnid=oYwAHiPE4D9jaM%3A&amp;vet=10ahUKEwit7e7q79fgAhWKHRQKHUjBCLAQMwhBKAUwBQ..i&amp;w=505&amp;h=736&amp;bih=603&amp;biw=1280&amp;q=%CE%9C%CE%A5%CE%A4%CE%91%CE%A1%CE%91%CE%A3%20%CE%A0%CE%99%CE%9D%CE%91%CE%9A%CE%95%CE%A3&amp;ved=0ahUKEwit7e7q79fgAhWKHRQKHUjBCLAQMwhBKAUwBQ&amp;iact=mrc&amp;uact=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61.jpeg"/><Relationship Id="rId7" Type="http://schemas.openxmlformats.org/officeDocument/2006/relationships/hyperlink" Target="https://www.google.com/imgres?imgurl=https%3A%2F%2Fcdn1.vectorstock.com%2Fi%2F1000x1000%2F02%2F90%2Fop-art-abstract-design-vector-18400290.jpg&amp;imgrefurl=https%3A%2F%2Fwww.vectorstock.com%2Froyalty-free-vector%2Fop-art-abstract-design-vector-18400290&amp;docid=hoWgB05Gc9kaHM&amp;tbnid=lydjBuUcPLwsgM%3A&amp;vet=10ahUKEwj0tbWltNrgAhUO1BoKHUDCClcQMwhwKAgwCA..i&amp;w=1000&amp;h=1080&amp;bih=603&amp;biw=1280&amp;q=%CE%9F%CE%A0%20%CE%91%CE%A1%CE%A4&amp;ved=0ahUKEwj0tbWltNrgAhUO1BoKHUDCClcQMwhwKAgwCA&amp;iact=mrc&amp;uact=8" TargetMode="External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hyperlink" Target="https://www.google.com/imgres?imgurl=http%3A%2F%2Febooks.edu.gr%2Fmodules%2Febook%2Fshow.php%2FDSB106%2F544%2F3563%2C14888%2Fextras%2Factivities%2Findex_c%2Fdali_the_persistence_of_memory.jpg&amp;imgrefurl=http%3A%2F%2Febooks.edu.gr%2Fmodules%2Febook%2Fshow.php%2FDSB106%2F544%2F3563%2C14888%2Fextras%2Factivities%2Findex_c%2Findex_c_surrealism.html&amp;docid=YP9Hmg8Wth-fbM&amp;tbnid=9NSlkuLzxpp0LM%3A&amp;vet=10ahUKEwj4ko3Qs9rgAhWvxIUKHU8kA_wQMwg-KAAwAA..i&amp;w=600&amp;h=436&amp;bih=603&amp;biw=1280&amp;q=%CE%A5%CE%A0%CE%95%CE%A1%CE%A1%CE%95%CE%91%CE%9B%CE%99%CE%A3%CE%9C%CE%9F%CE%A3&amp;ved=0ahUKEwj4ko3Qs9rgAhWvxIUKHU8kA_wQMwg-KAAwAA&amp;iact=mrc&amp;uact=8" TargetMode="External"/><Relationship Id="rId4" Type="http://schemas.openxmlformats.org/officeDocument/2006/relationships/image" Target="../media/image62.jpg"/><Relationship Id="rId9" Type="http://schemas.openxmlformats.org/officeDocument/2006/relationships/image" Target="../media/image6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Εικόνα 4" descr="Εικόνα που περιέχει σχεδίαση&#10;&#10;Η περιγραφή δημιουργήθηκε αυτόματα">
            <a:extLst>
              <a:ext uri="{FF2B5EF4-FFF2-40B4-BE49-F238E27FC236}">
                <a16:creationId xmlns:a16="http://schemas.microsoft.com/office/drawing/2014/main" id="{48B3B0CF-66B1-4A7D-A860-BD6ABC0AE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487" b="19107"/>
          <a:stretch/>
        </p:blipFill>
        <p:spPr>
          <a:xfrm>
            <a:off x="127840" y="-58993"/>
            <a:ext cx="12191980" cy="6857999"/>
          </a:xfrm>
          <a:prstGeom prst="rect">
            <a:avLst/>
          </a:prstGeom>
        </p:spPr>
      </p:pic>
      <p:sp>
        <p:nvSpPr>
          <p:cNvPr id="2" name="Τίτλος 1">
            <a:extLst>
              <a:ext uri="{FF2B5EF4-FFF2-40B4-BE49-F238E27FC236}">
                <a16:creationId xmlns:a16="http://schemas.microsoft.com/office/drawing/2014/main" id="{5370F041-307A-48CC-80D2-961D117EB5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165" y="2035276"/>
            <a:ext cx="9144000" cy="218276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l-GR" dirty="0">
                <a:latin typeface="Bookman Old Style" panose="02050604050505020204" pitchFamily="18" charset="0"/>
              </a:rPr>
              <a:t>ΟΙ ΣΗΜΑΝΤΙΚΟΤΕΡΟΙ ΕΛΛΗΝΕΣ ΖΩΓΡΑΦΟΙ</a:t>
            </a:r>
          </a:p>
        </p:txBody>
      </p:sp>
    </p:spTree>
    <p:extLst>
      <p:ext uri="{BB962C8B-B14F-4D97-AF65-F5344CB8AC3E}">
        <p14:creationId xmlns:p14="http://schemas.microsoft.com/office/powerpoint/2010/main" val="368554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ΚΩΝΣΤΑΝΤΙΝΟΣ ΠΑΡΘΕΝΗΣ (ΑΛΕΞΑΝΔΡΕΙΑ ΑΙΓΥΠΤΟΥ: 1878-1967)</a:t>
            </a:r>
          </a:p>
        </p:txBody>
      </p:sp>
      <p:pic>
        <p:nvPicPr>
          <p:cNvPr id="5" name="Εικόνα 4" descr="Εικόνα που περιέχει χλόη, υπαίθριος, δέντρο, ουρανός&#10;&#10;Η περιγραφή δημιουργήθηκε αυτόματα">
            <a:extLst>
              <a:ext uri="{FF2B5EF4-FFF2-40B4-BE49-F238E27FC236}">
                <a16:creationId xmlns:a16="http://schemas.microsoft.com/office/drawing/2014/main" id="{A052F04C-0D16-4357-A7B7-C25D266DD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46" y="1426107"/>
            <a:ext cx="3792375" cy="2064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41825C-71FA-4FE9-8E45-E23F77393290}"/>
              </a:ext>
            </a:extLst>
          </p:cNvPr>
          <p:cNvSpPr txBox="1"/>
          <p:nvPr/>
        </p:nvSpPr>
        <p:spPr>
          <a:xfrm flipH="1">
            <a:off x="3074071" y="3644633"/>
            <a:ext cx="1543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Τοπία</a:t>
            </a:r>
          </a:p>
        </p:txBody>
      </p:sp>
      <p:pic>
        <p:nvPicPr>
          <p:cNvPr id="9" name="Εικόνα 8" descr="Εικόνα που περιέχει δέντρο, υπαίθριος, χλόη&#10;&#10;Η περιγραφή δημιουργήθηκε αυτόματα">
            <a:extLst>
              <a:ext uri="{FF2B5EF4-FFF2-40B4-BE49-F238E27FC236}">
                <a16:creationId xmlns:a16="http://schemas.microsoft.com/office/drawing/2014/main" id="{8BE63177-83F6-4855-8249-E8A851DF6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506" y="1782957"/>
            <a:ext cx="5173336" cy="40926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0BC2363-D98C-4A99-B048-24E5C2DCAE10}"/>
              </a:ext>
            </a:extLst>
          </p:cNvPr>
          <p:cNvSpPr txBox="1"/>
          <p:nvPr/>
        </p:nvSpPr>
        <p:spPr>
          <a:xfrm flipH="1">
            <a:off x="7652974" y="6010105"/>
            <a:ext cx="3147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Δρόμος με δέντρα</a:t>
            </a:r>
          </a:p>
        </p:txBody>
      </p:sp>
      <p:pic>
        <p:nvPicPr>
          <p:cNvPr id="13" name="Εικόνα 12" descr="Εικόνα που περιέχει πίτσα&#10;&#10;Η περιγραφή δημιουργήθηκε αυτόματα">
            <a:extLst>
              <a:ext uri="{FF2B5EF4-FFF2-40B4-BE49-F238E27FC236}">
                <a16:creationId xmlns:a16="http://schemas.microsoft.com/office/drawing/2014/main" id="{CFD79417-8E6B-4344-B7DE-65B4B168C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0047" y="4225146"/>
            <a:ext cx="3792375" cy="224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66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ΚΩΝΣΤΑΝΤΙΝΟΣ ΠΑΡΘΕΝΗΣ</a:t>
            </a:r>
          </a:p>
        </p:txBody>
      </p:sp>
      <p:pic>
        <p:nvPicPr>
          <p:cNvPr id="4" name="Εικόνα 3" descr="Εικόνα που περιέχει κτίριο, ομάδα&#10;&#10;Η περιγραφή δημιουργήθηκε αυτόματα">
            <a:extLst>
              <a:ext uri="{FF2B5EF4-FFF2-40B4-BE49-F238E27FC236}">
                <a16:creationId xmlns:a16="http://schemas.microsoft.com/office/drawing/2014/main" id="{9AA8D5F9-F868-4FAD-B05C-9E84BF694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276" y="1195839"/>
            <a:ext cx="4291109" cy="4279448"/>
          </a:xfrm>
          <a:prstGeom prst="rect">
            <a:avLst/>
          </a:prstGeom>
        </p:spPr>
      </p:pic>
      <p:pic>
        <p:nvPicPr>
          <p:cNvPr id="8" name="Εικόνα 7" descr="Εικόνα που περιέχει πίνακας, κέικ,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7BAF9651-9B52-4A7D-BBFE-459E348DC9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171" y="1195839"/>
            <a:ext cx="4232841" cy="42461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F0E0F55-A1A5-4138-AF16-FBE68A7BA590}"/>
              </a:ext>
            </a:extLst>
          </p:cNvPr>
          <p:cNvSpPr txBox="1"/>
          <p:nvPr/>
        </p:nvSpPr>
        <p:spPr>
          <a:xfrm flipH="1">
            <a:off x="3667033" y="5553303"/>
            <a:ext cx="63623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Η αποθέωση του Αθανάσιου Διάκου</a:t>
            </a:r>
          </a:p>
        </p:txBody>
      </p:sp>
    </p:spTree>
    <p:extLst>
      <p:ext uri="{BB962C8B-B14F-4D97-AF65-F5344CB8AC3E}">
        <p14:creationId xmlns:p14="http://schemas.microsoft.com/office/powerpoint/2010/main" val="23762502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ΚΩΝΣΤΑΝΤΙΝΟΣ ΠΑΡΘΕΝΗΣ</a:t>
            </a: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F368B332-13FF-4D36-928B-41F73F610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46" y="1191002"/>
            <a:ext cx="2739771" cy="4297680"/>
          </a:xfrm>
          <a:prstGeom prst="rect">
            <a:avLst/>
          </a:prstGeom>
        </p:spPr>
      </p:pic>
      <p:pic>
        <p:nvPicPr>
          <p:cNvPr id="7" name="Εικόνα 6" descr="Εικόνα που περιέχει κείμενο, βιβλίο&#10;&#10;Η περιγραφή δημιουργήθηκε αυτόματα">
            <a:extLst>
              <a:ext uri="{FF2B5EF4-FFF2-40B4-BE49-F238E27FC236}">
                <a16:creationId xmlns:a16="http://schemas.microsoft.com/office/drawing/2014/main" id="{209F131B-90A7-4B0B-8E94-232B1A476C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70" y="1185334"/>
            <a:ext cx="2833536" cy="4531348"/>
          </a:xfrm>
          <a:prstGeom prst="rect">
            <a:avLst/>
          </a:prstGeom>
        </p:spPr>
      </p:pic>
      <p:pic>
        <p:nvPicPr>
          <p:cNvPr id="10" name="Εικόνα 9">
            <a:extLst>
              <a:ext uri="{FF2B5EF4-FFF2-40B4-BE49-F238E27FC236}">
                <a16:creationId xmlns:a16="http://schemas.microsoft.com/office/drawing/2014/main" id="{3AD3990F-6104-4448-8DC8-A8B7A5D398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57" y="1191002"/>
            <a:ext cx="2833536" cy="450214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918FA92-0F51-4192-B461-B42B6591AF9C}"/>
              </a:ext>
            </a:extLst>
          </p:cNvPr>
          <p:cNvSpPr txBox="1"/>
          <p:nvPr/>
        </p:nvSpPr>
        <p:spPr>
          <a:xfrm>
            <a:off x="633372" y="5917997"/>
            <a:ext cx="36460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Ευαγγελισμός της Θεοτόκου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91C30A-BE50-45CC-A586-EA4775A0E29C}"/>
              </a:ext>
            </a:extLst>
          </p:cNvPr>
          <p:cNvSpPr txBox="1"/>
          <p:nvPr/>
        </p:nvSpPr>
        <p:spPr>
          <a:xfrm flipH="1">
            <a:off x="4587622" y="5813798"/>
            <a:ext cx="3324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Παναγιά Βρεφοκρατούσα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2B696-BCC3-4E25-BE57-1BB979C4918C}"/>
              </a:ext>
            </a:extLst>
          </p:cNvPr>
          <p:cNvSpPr txBox="1"/>
          <p:nvPr/>
        </p:nvSpPr>
        <p:spPr>
          <a:xfrm flipH="1">
            <a:off x="9109253" y="5888736"/>
            <a:ext cx="20689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Bookman Old Style" panose="02050604050505020204" pitchFamily="18" charset="0"/>
              </a:rPr>
              <a:t>Γέννηση</a:t>
            </a:r>
          </a:p>
        </p:txBody>
      </p:sp>
    </p:spTree>
    <p:extLst>
      <p:ext uri="{BB962C8B-B14F-4D97-AF65-F5344CB8AC3E}">
        <p14:creationId xmlns:p14="http://schemas.microsoft.com/office/powerpoint/2010/main" val="3410616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567267"/>
            <a:ext cx="10515600" cy="945621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ΦΩΤΗΣ  ΚΟΝΤΟΓΛΟΥ (ΑΪΒΑΛΙ: 1895-1965)</a:t>
            </a:r>
          </a:p>
        </p:txBody>
      </p:sp>
      <p:pic>
        <p:nvPicPr>
          <p:cNvPr id="4" name="Εικόνα 3" descr="Εικόνα που περιέχει κείμενο, βιβλίο&#10;&#10;Η περιγραφή δημιουργήθηκε αυτόματα">
            <a:extLst>
              <a:ext uri="{FF2B5EF4-FFF2-40B4-BE49-F238E27FC236}">
                <a16:creationId xmlns:a16="http://schemas.microsoft.com/office/drawing/2014/main" id="{E2C00D0C-F37B-4B45-8E35-0D004916C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7" t="3531" r="1186" b="5845"/>
          <a:stretch/>
        </p:blipFill>
        <p:spPr>
          <a:xfrm>
            <a:off x="6396566" y="1677719"/>
            <a:ext cx="5588001" cy="3979333"/>
          </a:xfrm>
          <a:prstGeom prst="rect">
            <a:avLst/>
          </a:prstGeom>
        </p:spPr>
      </p:pic>
      <p:pic>
        <p:nvPicPr>
          <p:cNvPr id="6" name="Εικόνα 5" descr="Εικόνα που περιέχει κείμενο&#10;&#10;Η περιγραφή δημιουργήθηκε αυτόματα">
            <a:extLst>
              <a:ext uri="{FF2B5EF4-FFF2-40B4-BE49-F238E27FC236}">
                <a16:creationId xmlns:a16="http://schemas.microsoft.com/office/drawing/2014/main" id="{27D82407-6716-452A-B068-479DE963C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33" y="1710264"/>
            <a:ext cx="6052956" cy="39142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488145-CAFB-4D9F-965B-F9E65FFEC1CB}"/>
              </a:ext>
            </a:extLst>
          </p:cNvPr>
          <p:cNvSpPr txBox="1"/>
          <p:nvPr/>
        </p:nvSpPr>
        <p:spPr>
          <a:xfrm flipH="1">
            <a:off x="7075626" y="5917997"/>
            <a:ext cx="407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dirty="0">
                <a:latin typeface="Bookman Old Style" panose="02050604050505020204" pitchFamily="18" charset="0"/>
              </a:rPr>
              <a:t>Προμηθέας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7B3144-FA92-4CE8-8551-573835526AB6}"/>
              </a:ext>
            </a:extLst>
          </p:cNvPr>
          <p:cNvSpPr txBox="1"/>
          <p:nvPr/>
        </p:nvSpPr>
        <p:spPr>
          <a:xfrm flipH="1">
            <a:off x="1953157" y="5917997"/>
            <a:ext cx="3372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Η ιωνική </a:t>
            </a:r>
            <a:r>
              <a:rPr lang="el-GR" b="1" dirty="0" err="1">
                <a:latin typeface="Bookman Old Style" panose="02050604050505020204" pitchFamily="18" charset="0"/>
              </a:rPr>
              <a:t>δωδεκάπολη</a:t>
            </a:r>
            <a:endParaRPr lang="el-GR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923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67" y="106081"/>
            <a:ext cx="10515600" cy="945621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ΦΩΤΗΣ  ΚΟΝΤΟΓΛΟΥ</a:t>
            </a:r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1BC94C9F-4235-4A76-BFB9-5A796F97F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33" y="1377713"/>
            <a:ext cx="3355517" cy="45021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C5DA3F-47C1-4461-A5AA-7D8395F84493}"/>
              </a:ext>
            </a:extLst>
          </p:cNvPr>
          <p:cNvSpPr txBox="1"/>
          <p:nvPr/>
        </p:nvSpPr>
        <p:spPr>
          <a:xfrm flipH="1">
            <a:off x="1722119" y="6106067"/>
            <a:ext cx="3027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Αρματολοί και κλέφτες</a:t>
            </a:r>
          </a:p>
        </p:txBody>
      </p:sp>
      <p:pic>
        <p:nvPicPr>
          <p:cNvPr id="10" name="Εικόνα 9" descr="Εικόνα που περιέχει ελέφαντας&#10;&#10;Η περιγραφή δημιουργήθηκε αυτόματα">
            <a:extLst>
              <a:ext uri="{FF2B5EF4-FFF2-40B4-BE49-F238E27FC236}">
                <a16:creationId xmlns:a16="http://schemas.microsoft.com/office/drawing/2014/main" id="{7CAD1A3C-DDEA-4792-92B5-BECC45A467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035" y="1419755"/>
            <a:ext cx="5045758" cy="43080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6730B02-F6B5-487E-AB3D-574EA0644E46}"/>
              </a:ext>
            </a:extLst>
          </p:cNvPr>
          <p:cNvSpPr txBox="1"/>
          <p:nvPr/>
        </p:nvSpPr>
        <p:spPr>
          <a:xfrm flipH="1">
            <a:off x="8072119" y="5997600"/>
            <a:ext cx="2397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Οιωνοί</a:t>
            </a:r>
          </a:p>
        </p:txBody>
      </p:sp>
    </p:spTree>
    <p:extLst>
      <p:ext uri="{BB962C8B-B14F-4D97-AF65-F5344CB8AC3E}">
        <p14:creationId xmlns:p14="http://schemas.microsoft.com/office/powerpoint/2010/main" val="5745672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203200"/>
            <a:ext cx="10515600" cy="903288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ΝΙΚΟΣ ΧΑΤΖΗΚΥΡΙΑΚΟΣ – ΓΚΙΚΑΣ (ΑΘΗΝΑ:1906-1994)</a:t>
            </a:r>
          </a:p>
        </p:txBody>
      </p:sp>
      <p:pic>
        <p:nvPicPr>
          <p:cNvPr id="4" name="Εικόνα 3" descr="Εικόνα που περιέχει κτίριο, τοίχος,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ED9A74E3-7431-4CD1-ACBE-8816D6DFE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742" y="1413269"/>
            <a:ext cx="3964516" cy="48291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5EE3CC-095E-4407-A035-151B86B874AE}"/>
              </a:ext>
            </a:extLst>
          </p:cNvPr>
          <p:cNvSpPr txBox="1"/>
          <p:nvPr/>
        </p:nvSpPr>
        <p:spPr>
          <a:xfrm>
            <a:off x="5318125" y="6349113"/>
            <a:ext cx="2802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Περιστέρια</a:t>
            </a:r>
          </a:p>
        </p:txBody>
      </p:sp>
      <p:pic>
        <p:nvPicPr>
          <p:cNvPr id="7" name="Εικόνα 6" descr="Εικόνα που περιέχει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D5DB93B4-34CC-48D0-B3B8-7D17717F4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1930917"/>
            <a:ext cx="3716867" cy="2808300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6823C00B-7768-42AD-9BC5-9D34BD7C04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97" y="1634067"/>
            <a:ext cx="3428064" cy="34280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E88A8A-B540-4075-A95A-81E3A91BE5C0}"/>
              </a:ext>
            </a:extLst>
          </p:cNvPr>
          <p:cNvSpPr txBox="1"/>
          <p:nvPr/>
        </p:nvSpPr>
        <p:spPr>
          <a:xfrm flipH="1">
            <a:off x="1501986" y="5163536"/>
            <a:ext cx="18000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Γραφείο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857467-2CAB-4C15-9122-52011C18257F}"/>
              </a:ext>
            </a:extLst>
          </p:cNvPr>
          <p:cNvSpPr txBox="1"/>
          <p:nvPr/>
        </p:nvSpPr>
        <p:spPr>
          <a:xfrm flipH="1">
            <a:off x="8800448" y="5342382"/>
            <a:ext cx="29226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Αθηναϊκό μπαλκόνι</a:t>
            </a:r>
          </a:p>
        </p:txBody>
      </p:sp>
    </p:spTree>
    <p:extLst>
      <p:ext uri="{BB962C8B-B14F-4D97-AF65-F5344CB8AC3E}">
        <p14:creationId xmlns:p14="http://schemas.microsoft.com/office/powerpoint/2010/main" val="38967707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-92075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en-US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ΝΙΚΟΣ ΧΑΤΖΗΚΥΡΙΑΚΟΣ - ΓΚΙΚΑΣ</a:t>
            </a:r>
          </a:p>
        </p:txBody>
      </p:sp>
      <p:pic>
        <p:nvPicPr>
          <p:cNvPr id="5" name="Εικόνα 4" descr="Εικόνα που περιέχει κλινοσκεπάσματα, ρούχα&#10;&#10;Η περιγραφή δημιουργήθηκε αυτόματα">
            <a:extLst>
              <a:ext uri="{FF2B5EF4-FFF2-40B4-BE49-F238E27FC236}">
                <a16:creationId xmlns:a16="http://schemas.microsoft.com/office/drawing/2014/main" id="{2A4E679D-EF09-45CF-8F64-DD3352EFF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469" y="1757497"/>
            <a:ext cx="5864907" cy="3856170"/>
          </a:xfrm>
          <a:prstGeom prst="rect">
            <a:avLst/>
          </a:prstGeom>
        </p:spPr>
      </p:pic>
      <p:pic>
        <p:nvPicPr>
          <p:cNvPr id="7" name="Εικόνα 6" descr="Εικόνα που περιέχει ρούχα, κλινοσκεπάσματα&#10;&#10;Η περιγραφή δημιουργήθηκε αυτόματα">
            <a:extLst>
              <a:ext uri="{FF2B5EF4-FFF2-40B4-BE49-F238E27FC236}">
                <a16:creationId xmlns:a16="http://schemas.microsoft.com/office/drawing/2014/main" id="{A4C531FC-00BC-484E-A4AA-20300A88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05" y="1634598"/>
            <a:ext cx="5739628" cy="39790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837047-B5FB-4145-BF07-168F679543A4}"/>
              </a:ext>
            </a:extLst>
          </p:cNvPr>
          <p:cNvSpPr txBox="1"/>
          <p:nvPr/>
        </p:nvSpPr>
        <p:spPr>
          <a:xfrm>
            <a:off x="5638800" y="5906843"/>
            <a:ext cx="3318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latin typeface="Bookman Old Style" panose="02050604050505020204" pitchFamily="18" charset="0"/>
              </a:rPr>
              <a:t>Ύδρα</a:t>
            </a:r>
          </a:p>
        </p:txBody>
      </p:sp>
    </p:spTree>
    <p:extLst>
      <p:ext uri="{BB962C8B-B14F-4D97-AF65-F5344CB8AC3E}">
        <p14:creationId xmlns:p14="http://schemas.microsoft.com/office/powerpoint/2010/main" val="2617884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733" y="-92075"/>
            <a:ext cx="10515600" cy="1325563"/>
          </a:xfrm>
        </p:spPr>
        <p:txBody>
          <a:bodyPr>
            <a:normAutofit/>
          </a:bodyPr>
          <a:lstStyle/>
          <a:p>
            <a:pPr algn="ctr"/>
            <a:br>
              <a:rPr lang="en-US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ΝΙΚΟΣ ΧΑΤΖΗΚΥΡΙΑΚΟΣ - ΓΚΙΚΑΣ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C599B97-9684-41BC-A93C-B2A3AE805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40" y="1361104"/>
            <a:ext cx="6477319" cy="4339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523E19E-60EE-42CA-B7DE-2E7DAC92E6F0}"/>
              </a:ext>
            </a:extLst>
          </p:cNvPr>
          <p:cNvSpPr txBox="1"/>
          <p:nvPr/>
        </p:nvSpPr>
        <p:spPr>
          <a:xfrm flipH="1">
            <a:off x="5638923" y="5979019"/>
            <a:ext cx="34631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Μυστράς</a:t>
            </a:r>
          </a:p>
        </p:txBody>
      </p:sp>
    </p:spTree>
    <p:extLst>
      <p:ext uri="{BB962C8B-B14F-4D97-AF65-F5344CB8AC3E}">
        <p14:creationId xmlns:p14="http://schemas.microsoft.com/office/powerpoint/2010/main" val="34778226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407458"/>
            <a:ext cx="10515600" cy="904875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ΓΙΑΝΝΗΣ ΤΣΑΡΟΥΧΗΣ </a:t>
            </a:r>
            <a:b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(ΠΕΙΡΑΙΑΣ: 1910 -1989)</a:t>
            </a:r>
          </a:p>
        </p:txBody>
      </p:sp>
      <p:pic>
        <p:nvPicPr>
          <p:cNvPr id="4" name="Εικόνα 3" descr="Εικόνα που περιέχει άτομο, κτίριο, υπαίθριος, πίνακας&#10;&#10;Η περιγραφή δημιουργήθηκε αυτόματα">
            <a:extLst>
              <a:ext uri="{FF2B5EF4-FFF2-40B4-BE49-F238E27FC236}">
                <a16:creationId xmlns:a16="http://schemas.microsoft.com/office/drawing/2014/main" id="{6F3F59C9-65CE-4D6D-B6F5-DAABE8C672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267" y="1843861"/>
            <a:ext cx="6214533" cy="3455280"/>
          </a:xfrm>
          <a:prstGeom prst="rect">
            <a:avLst/>
          </a:prstGeom>
        </p:spPr>
      </p:pic>
      <p:pic>
        <p:nvPicPr>
          <p:cNvPr id="6" name="Εικόνα 5" descr="Εικόνα που περιέχει άτομο, κτίριο, τοίχος, άνδρας&#10;&#10;Η περιγραφή δημιουργήθηκε αυτόματα">
            <a:extLst>
              <a:ext uri="{FF2B5EF4-FFF2-40B4-BE49-F238E27FC236}">
                <a16:creationId xmlns:a16="http://schemas.microsoft.com/office/drawing/2014/main" id="{F1FE4464-BCBC-4D8A-B8D6-A65C9F4F0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55" y="1832578"/>
            <a:ext cx="2826811" cy="34665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B4BF7C-F966-4000-A7CC-E89D1862C308}"/>
              </a:ext>
            </a:extLst>
          </p:cNvPr>
          <p:cNvSpPr txBox="1"/>
          <p:nvPr/>
        </p:nvSpPr>
        <p:spPr>
          <a:xfrm flipH="1">
            <a:off x="1807407" y="5619331"/>
            <a:ext cx="2135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Ναύτης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53BF7-A70B-483E-B245-A6DF99AFD78D}"/>
              </a:ext>
            </a:extLst>
          </p:cNvPr>
          <p:cNvSpPr txBox="1"/>
          <p:nvPr/>
        </p:nvSpPr>
        <p:spPr>
          <a:xfrm>
            <a:off x="7138053" y="5608368"/>
            <a:ext cx="3246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Οι 4 εποχές</a:t>
            </a:r>
          </a:p>
        </p:txBody>
      </p:sp>
    </p:spTree>
    <p:extLst>
      <p:ext uri="{BB962C8B-B14F-4D97-AF65-F5344CB8AC3E}">
        <p14:creationId xmlns:p14="http://schemas.microsoft.com/office/powerpoint/2010/main" val="2186565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7085"/>
            <a:ext cx="10515600" cy="820207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ΓΙΑΝΝΗΣ ΜΟΡΑΛΗΣ (ΑΡΤΑ: 1916-2009)</a:t>
            </a:r>
          </a:p>
        </p:txBody>
      </p:sp>
      <p:pic>
        <p:nvPicPr>
          <p:cNvPr id="4" name="Εικόνα 3" descr="Εικόνα που περιέχει κείμενο, βιβλίο&#10;&#10;Η περιγραφή δημιουργήθηκε αυτόματα">
            <a:extLst>
              <a:ext uri="{FF2B5EF4-FFF2-40B4-BE49-F238E27FC236}">
                <a16:creationId xmlns:a16="http://schemas.microsoft.com/office/drawing/2014/main" id="{A1254DF8-B022-4EA2-AC9A-2FB469CB66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923" y="1286932"/>
            <a:ext cx="3310153" cy="4463128"/>
          </a:xfrm>
          <a:prstGeom prst="rect">
            <a:avLst/>
          </a:prstGeo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6F52F4A3-E72A-4E78-A826-D1B6782216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0" r="10178"/>
          <a:stretch/>
        </p:blipFill>
        <p:spPr>
          <a:xfrm>
            <a:off x="436228" y="1369784"/>
            <a:ext cx="3498209" cy="4380276"/>
          </a:xfrm>
          <a:prstGeom prst="rect">
            <a:avLst/>
          </a:prstGeom>
        </p:spPr>
      </p:pic>
      <p:pic>
        <p:nvPicPr>
          <p:cNvPr id="9" name="Εικόνα 8" descr="Εικόνα που περιέχει μουσική&#10;&#10;Η περιγραφή δημιουργήθηκε αυτόματα">
            <a:extLst>
              <a:ext uri="{FF2B5EF4-FFF2-40B4-BE49-F238E27FC236}">
                <a16:creationId xmlns:a16="http://schemas.microsoft.com/office/drawing/2014/main" id="{E48FF6E2-A04F-4E7A-B42E-BE8C763B27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0" r="42268"/>
          <a:stretch/>
        </p:blipFill>
        <p:spPr>
          <a:xfrm>
            <a:off x="8066801" y="1047750"/>
            <a:ext cx="3946234" cy="47625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D21EA60-388D-48EB-A3EA-C5C47960E327}"/>
              </a:ext>
            </a:extLst>
          </p:cNvPr>
          <p:cNvSpPr txBox="1"/>
          <p:nvPr/>
        </p:nvSpPr>
        <p:spPr>
          <a:xfrm flipH="1">
            <a:off x="4952651" y="6021943"/>
            <a:ext cx="347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Επιτύμβια σύνθεση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EA72F1-24CF-4F83-9BE8-426162F60EA2}"/>
              </a:ext>
            </a:extLst>
          </p:cNvPr>
          <p:cNvSpPr txBox="1"/>
          <p:nvPr/>
        </p:nvSpPr>
        <p:spPr>
          <a:xfrm flipH="1">
            <a:off x="1277131" y="6021943"/>
            <a:ext cx="2173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>
                <a:latin typeface="Bookman Old Style" panose="02050604050505020204" pitchFamily="18" charset="0"/>
              </a:rPr>
              <a:t>Περίσκεψη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3538F68-21FA-4A31-AE73-1F4298FFA2D0}"/>
              </a:ext>
            </a:extLst>
          </p:cNvPr>
          <p:cNvSpPr txBox="1"/>
          <p:nvPr/>
        </p:nvSpPr>
        <p:spPr>
          <a:xfrm>
            <a:off x="8066801" y="5991165"/>
            <a:ext cx="3421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Κορίτσι που ζωγραφίζει</a:t>
            </a:r>
          </a:p>
        </p:txBody>
      </p:sp>
    </p:spTree>
    <p:extLst>
      <p:ext uri="{BB962C8B-B14F-4D97-AF65-F5344CB8AC3E}">
        <p14:creationId xmlns:p14="http://schemas.microsoft.com/office/powerpoint/2010/main" val="1631950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ΔΟΜΗΝΙΚΟΣ ΘΕΟΤΟΚΟΠΟΥΛΟΣ</a:t>
            </a:r>
            <a:br>
              <a:rPr lang="en-US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(</a:t>
            </a:r>
            <a:r>
              <a:rPr lang="en-US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 EL GRECO)</a:t>
            </a:r>
            <a:b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ΚΡΗΤΗ: 1541-1614</a:t>
            </a:r>
          </a:p>
        </p:txBody>
      </p:sp>
      <p:pic>
        <p:nvPicPr>
          <p:cNvPr id="4" name="Εικόνα 3" descr="Εικόνα που περιέχει κτίριο,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67CE0D40-5407-4AFE-8B1E-C0C7D87AB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742" y="1855364"/>
            <a:ext cx="5101058" cy="3986112"/>
          </a:xfrm>
          <a:prstGeom prst="rect">
            <a:avLst/>
          </a:prstGeom>
        </p:spPr>
      </p:pic>
      <p:pic>
        <p:nvPicPr>
          <p:cNvPr id="6" name="Εικόνα 5" descr="Εικόνα που περιέχει κείμενο, βιβλίο, δάπεδο&#10;&#10;Η περιγραφή δημιουργήθηκε αυτόματα">
            <a:extLst>
              <a:ext uri="{FF2B5EF4-FFF2-40B4-BE49-F238E27FC236}">
                <a16:creationId xmlns:a16="http://schemas.microsoft.com/office/drawing/2014/main" id="{2AA752EA-6C58-4398-9CE2-F683F04BC8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0926" y="1770802"/>
            <a:ext cx="3473551" cy="415523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70799A3-31C1-412B-98B2-0F863BCC9668}"/>
              </a:ext>
            </a:extLst>
          </p:cNvPr>
          <p:cNvSpPr txBox="1"/>
          <p:nvPr/>
        </p:nvSpPr>
        <p:spPr>
          <a:xfrm flipH="1">
            <a:off x="927398" y="6149637"/>
            <a:ext cx="4601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Ο Ευαγγελισμός της Θεοτόκου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FACAAA-4BA2-46A0-A05D-BC0B7AA0D5B9}"/>
              </a:ext>
            </a:extLst>
          </p:cNvPr>
          <p:cNvSpPr txBox="1"/>
          <p:nvPr/>
        </p:nvSpPr>
        <p:spPr>
          <a:xfrm>
            <a:off x="6096000" y="6044252"/>
            <a:ext cx="54630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Ο </a:t>
            </a:r>
            <a:r>
              <a:rPr lang="el-GR" sz="2000" b="1" dirty="0" err="1">
                <a:latin typeface="Bookman Old Style" panose="02050604050505020204" pitchFamily="18" charset="0"/>
              </a:rPr>
              <a:t>εκδιωγμός</a:t>
            </a:r>
            <a:r>
              <a:rPr lang="el-GR" sz="2000" b="1" dirty="0">
                <a:latin typeface="Bookman Old Style" panose="02050604050505020204" pitchFamily="18" charset="0"/>
              </a:rPr>
              <a:t> των εμπόρων από τον ναό</a:t>
            </a:r>
          </a:p>
        </p:txBody>
      </p:sp>
    </p:spTree>
    <p:extLst>
      <p:ext uri="{BB962C8B-B14F-4D97-AF65-F5344CB8AC3E}">
        <p14:creationId xmlns:p14="http://schemas.microsoft.com/office/powerpoint/2010/main" val="2715611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515" y="82100"/>
            <a:ext cx="10515600" cy="947208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ΔΗΜΗΤΡΗΣ ΜΥΤΑΡΑΣ </a:t>
            </a:r>
            <a:b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(ΧΑΛΚΙΔΑ: 1934-2017)</a:t>
            </a:r>
          </a:p>
        </p:txBody>
      </p:sp>
      <p:pic>
        <p:nvPicPr>
          <p:cNvPr id="4" name="Εικόνα 3" descr="Εικόνα που περιέχει εσωτερικό,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017AD2A5-4664-49BF-BE44-9EE305B927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527" y="1585900"/>
            <a:ext cx="4464121" cy="4464121"/>
          </a:xfrm>
          <a:prstGeom prst="rect">
            <a:avLst/>
          </a:prstGeom>
        </p:spPr>
      </p:pic>
      <p:pic>
        <p:nvPicPr>
          <p:cNvPr id="7" name="Εικόνα 6" descr="Εικόνα που περιέχει εσωτερικό,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E01FA945-CC86-48C4-9B97-D6970D6050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02" y="2122998"/>
            <a:ext cx="5550821" cy="37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355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393"/>
            <a:ext cx="10515600" cy="94720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ΔΗΜΗΤΡΗΣ ΜΥΤΑΡΑΣ</a:t>
            </a:r>
          </a:p>
        </p:txBody>
      </p:sp>
      <p:pic>
        <p:nvPicPr>
          <p:cNvPr id="5" name="Εικόνα 4" descr="Εικόνα που περιέχει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B342C4DF-BD6C-4DDB-9C3E-4A0A10F751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396" y="2003728"/>
            <a:ext cx="3968415" cy="3963255"/>
          </a:xfrm>
          <a:prstGeom prst="rect">
            <a:avLst/>
          </a:prstGeom>
        </p:spPr>
      </p:pic>
      <p:pic>
        <p:nvPicPr>
          <p:cNvPr id="8" name="Εικόνα 7" descr="Εικόνα που περιέχει δάπεδο, εσωτερικό,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3543286A-C779-43F3-942C-643F3A553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667" y="2528967"/>
            <a:ext cx="3714704" cy="2786028"/>
          </a:xfrm>
          <a:prstGeom prst="rect">
            <a:avLst/>
          </a:prstGeom>
        </p:spPr>
      </p:pic>
      <p:pic>
        <p:nvPicPr>
          <p:cNvPr id="10" name="Εικόνα 9" descr="Εικόνα που περιέχει εσωτερικό, κούκλα&#10;&#10;Η περιγραφή δημιουργήθηκε αυτόματα">
            <a:extLst>
              <a:ext uri="{FF2B5EF4-FFF2-40B4-BE49-F238E27FC236}">
                <a16:creationId xmlns:a16="http://schemas.microsoft.com/office/drawing/2014/main" id="{DA034E42-789F-4B13-8791-A0429656C8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22" y="2003728"/>
            <a:ext cx="3561090" cy="359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36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393"/>
            <a:ext cx="10515600" cy="947208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ΔΗΜΗΤΡΗΣ ΜΥΤΑΡΑΣ</a:t>
            </a:r>
          </a:p>
        </p:txBody>
      </p:sp>
      <p:pic>
        <p:nvPicPr>
          <p:cNvPr id="1027" name="Picture 3" descr="Image result for ΜΥΤΑΡΑΣ ΠΙΝΑΚΕΣ">
            <a:hlinkClick r:id="rId2"/>
            <a:extLst>
              <a:ext uri="{FF2B5EF4-FFF2-40B4-BE49-F238E27FC236}">
                <a16:creationId xmlns:a16="http://schemas.microsoft.com/office/drawing/2014/main" id="{4DF99A26-5F0E-4E20-AD2D-1519337D8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1013" y="1560638"/>
            <a:ext cx="3344547" cy="487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 descr="Εικόνα που περιέχει πίνακας, εσωτερικό, καθιστός&#10;&#10;Η περιγραφή δημιουργήθηκε αυτόματα">
            <a:extLst>
              <a:ext uri="{FF2B5EF4-FFF2-40B4-BE49-F238E27FC236}">
                <a16:creationId xmlns:a16="http://schemas.microsoft.com/office/drawing/2014/main" id="{94C8F751-E8F9-4E70-9399-0272C93FF0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89" y="1866900"/>
            <a:ext cx="6771398" cy="426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34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ΑΛΕΚΟΣ ΦΑΣΙΑΝΟΣ (ΑΘΗΝΑ: 1935)</a:t>
            </a:r>
          </a:p>
        </p:txBody>
      </p:sp>
      <p:pic>
        <p:nvPicPr>
          <p:cNvPr id="6" name="Εικόνα 5" descr="Εικόνα που περιέχει άτομο, υπαίθριος, ουρανός&#10;&#10;Η περιγραφή δημιουργήθηκε αυτόματα">
            <a:extLst>
              <a:ext uri="{FF2B5EF4-FFF2-40B4-BE49-F238E27FC236}">
                <a16:creationId xmlns:a16="http://schemas.microsoft.com/office/drawing/2014/main" id="{23078FB8-C799-4B34-A8DF-30918CE0C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25" y="2292584"/>
            <a:ext cx="3974307" cy="3622483"/>
          </a:xfrm>
          <a:prstGeom prst="rect">
            <a:avLst/>
          </a:prstGeom>
        </p:spPr>
      </p:pic>
      <p:pic>
        <p:nvPicPr>
          <p:cNvPr id="4" name="Εικόνα 3" descr="Εικόνα που περιέχει πίνακας, καθιστός,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FF3565E4-483D-45F1-A23E-55272124D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911" y="1625152"/>
            <a:ext cx="3486178" cy="4957345"/>
          </a:xfrm>
          <a:prstGeom prst="rect">
            <a:avLst/>
          </a:prstGeom>
        </p:spPr>
      </p:pic>
      <p:pic>
        <p:nvPicPr>
          <p:cNvPr id="7" name="Εικόνα 6" descr="Εικόνα που περιέχει κείμενο&#10;&#10;Η περιγραφή δημιουργήθηκε αυτόματα">
            <a:extLst>
              <a:ext uri="{FF2B5EF4-FFF2-40B4-BE49-F238E27FC236}">
                <a16:creationId xmlns:a16="http://schemas.microsoft.com/office/drawing/2014/main" id="{EC1A7C29-E762-4EB3-BECC-FBB5DE850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42" y="2292584"/>
            <a:ext cx="4128378" cy="334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0826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ΑΛΕΚΟΣ ΦΑΣΙΑΝΟΣ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B538F4ED-035B-4DF3-832F-2B3F85672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2652" y="1498921"/>
            <a:ext cx="2459720" cy="4297276"/>
          </a:xfrm>
          <a:prstGeom prst="rect">
            <a:avLst/>
          </a:prstGeom>
        </p:spPr>
      </p:pic>
      <p:pic>
        <p:nvPicPr>
          <p:cNvPr id="9" name="Εικόνα 8" descr="Εικόνα που περιέχει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FA96E599-C694-472A-8662-56D8AC962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62" y="1637253"/>
            <a:ext cx="3471572" cy="4385144"/>
          </a:xfrm>
          <a:prstGeom prst="rect">
            <a:avLst/>
          </a:prstGeom>
        </p:spPr>
      </p:pic>
      <p:pic>
        <p:nvPicPr>
          <p:cNvPr id="11" name="Εικόνα 10">
            <a:extLst>
              <a:ext uri="{FF2B5EF4-FFF2-40B4-BE49-F238E27FC236}">
                <a16:creationId xmlns:a16="http://schemas.microsoft.com/office/drawing/2014/main" id="{D8D4C117-3EF6-4777-A637-E18AB4BE44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306" y="2232194"/>
            <a:ext cx="5307073" cy="3195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019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174"/>
            <a:ext cx="10515600" cy="904875"/>
          </a:xfrm>
        </p:spPr>
        <p:txBody>
          <a:bodyPr>
            <a:no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ΝΙΚΟΣ ΕΓΓΟΝΟΠΟΥΛΟΣ </a:t>
            </a:r>
            <a:b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(ΑΘΗΝΑ: 1907-1985)</a:t>
            </a:r>
          </a:p>
        </p:txBody>
      </p:sp>
      <p:pic>
        <p:nvPicPr>
          <p:cNvPr id="4" name="Εικόνα 3" descr="Εικόνα που περιέχει νερό, ουρανός&#10;&#10;Η περιγραφή δημιουργήθηκε αυτόματα">
            <a:extLst>
              <a:ext uri="{FF2B5EF4-FFF2-40B4-BE49-F238E27FC236}">
                <a16:creationId xmlns:a16="http://schemas.microsoft.com/office/drawing/2014/main" id="{B914D288-D634-43B2-99C9-C82511BDCE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240" y="1855270"/>
            <a:ext cx="3190875" cy="3810000"/>
          </a:xfrm>
          <a:prstGeom prst="rect">
            <a:avLst/>
          </a:prstGeom>
        </p:spPr>
      </p:pic>
      <p:pic>
        <p:nvPicPr>
          <p:cNvPr id="7" name="Εικόνα 6" descr="Εικόνα που περιέχει ουρανός, πίνακας,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698DC482-FA44-47F8-812A-7E8B572BA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17" y="2090532"/>
            <a:ext cx="3003082" cy="4004109"/>
          </a:xfrm>
          <a:prstGeom prst="rect">
            <a:avLst/>
          </a:prstGeom>
        </p:spPr>
      </p:pic>
      <p:pic>
        <p:nvPicPr>
          <p:cNvPr id="9" name="Εικόνα 8">
            <a:extLst>
              <a:ext uri="{FF2B5EF4-FFF2-40B4-BE49-F238E27FC236}">
                <a16:creationId xmlns:a16="http://schemas.microsoft.com/office/drawing/2014/main" id="{273AB1E5-00A1-427F-B4CB-BF7CB9046E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56" y="2048372"/>
            <a:ext cx="3282515" cy="404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798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4875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ΝΙΚΟΣ ΕΓΓΟΝΟΠΟΥΛΟΣ</a:t>
            </a:r>
          </a:p>
        </p:txBody>
      </p:sp>
      <p:pic>
        <p:nvPicPr>
          <p:cNvPr id="5" name="Εικόνα 4" descr="Εικόνα που περιέχει εσωτερικό, κτίριο&#10;&#10;Η περιγραφή δημιουργήθηκε αυτόματα">
            <a:extLst>
              <a:ext uri="{FF2B5EF4-FFF2-40B4-BE49-F238E27FC236}">
                <a16:creationId xmlns:a16="http://schemas.microsoft.com/office/drawing/2014/main" id="{E91E7DAB-9B75-4AE4-A25B-E0548F07BB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25" y="1778619"/>
            <a:ext cx="3561609" cy="4119594"/>
          </a:xfrm>
          <a:prstGeom prst="rect">
            <a:avLst/>
          </a:prstGeom>
        </p:spPr>
      </p:pic>
      <p:pic>
        <p:nvPicPr>
          <p:cNvPr id="8" name="Εικόνα 7" descr="Εικόνα που περιέχει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7FCB3171-DB8A-4621-9CBC-5DDC444B8E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367" y="1433630"/>
            <a:ext cx="3787407" cy="4666085"/>
          </a:xfrm>
          <a:prstGeom prst="rect">
            <a:avLst/>
          </a:prstGeom>
        </p:spPr>
      </p:pic>
      <p:pic>
        <p:nvPicPr>
          <p:cNvPr id="11" name="Εικόνα 10" descr="Εικόνα που περιέχει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73C9741E-8DF3-4714-97AA-74CC2775CE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66" y="1999313"/>
            <a:ext cx="4064000" cy="389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39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551"/>
            <a:ext cx="10515600" cy="904875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ΚΑΛΛΙΤΕΧΝΙΚΑ ΡΕΥΜΑΤΑ</a:t>
            </a:r>
          </a:p>
        </p:txBody>
      </p:sp>
      <p:pic>
        <p:nvPicPr>
          <p:cNvPr id="4" name="Εικόνα 3" descr="Εικόνα που περιέχει χλόη, υπαίθριος,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B189F1A9-D219-42F5-B501-126020CC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315" y="1116774"/>
            <a:ext cx="3511835" cy="23612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1A5185-BA35-4571-926B-FEF58AF41790}"/>
              </a:ext>
            </a:extLst>
          </p:cNvPr>
          <p:cNvSpPr txBox="1"/>
          <p:nvPr/>
        </p:nvSpPr>
        <p:spPr>
          <a:xfrm flipH="1">
            <a:off x="1890221" y="3516627"/>
            <a:ext cx="308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ΠΟΥΑΝΤΙΓΙΣΜΟΣ</a:t>
            </a:r>
          </a:p>
        </p:txBody>
      </p:sp>
      <p:pic>
        <p:nvPicPr>
          <p:cNvPr id="6" name="Picture 2" descr="ÎÏÎ¿ÏÎ­Î»ÎµÏÎ¼Î± ÎµÎ¹ÎºÏÎ½Î±Ï Î³Î¹Î± âWeilheim Mariaâs squareâ Kandinsky (1909)">
            <a:extLst>
              <a:ext uri="{FF2B5EF4-FFF2-40B4-BE49-F238E27FC236}">
                <a16:creationId xmlns:a16="http://schemas.microsoft.com/office/drawing/2014/main" id="{2F1E3FEC-E7C6-41A5-B246-07820A15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688" y="1037283"/>
            <a:ext cx="3357920" cy="242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4B2D794-5F54-4546-8E1B-8547A91560C5}"/>
              </a:ext>
            </a:extLst>
          </p:cNvPr>
          <p:cNvSpPr txBox="1"/>
          <p:nvPr/>
        </p:nvSpPr>
        <p:spPr>
          <a:xfrm flipH="1">
            <a:off x="5732627" y="3536861"/>
            <a:ext cx="3086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ΕΞΠΡΕΣΙΟΝΙΣΜΟΣ</a:t>
            </a:r>
          </a:p>
        </p:txBody>
      </p:sp>
      <p:pic>
        <p:nvPicPr>
          <p:cNvPr id="9" name="Εικόνα 8" descr="Εικόνα που περιέχει πολύχρωμος, χαρταετός&#10;&#10;Η περιγραφή δημιουργήθηκε αυτόματα">
            <a:extLst>
              <a:ext uri="{FF2B5EF4-FFF2-40B4-BE49-F238E27FC236}">
                <a16:creationId xmlns:a16="http://schemas.microsoft.com/office/drawing/2014/main" id="{D3A1AC6F-AB86-489D-B44C-1D86FD957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770" y="1062401"/>
            <a:ext cx="1952625" cy="23431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86B8C2B-D94C-435F-96C3-AFF4FB8E8A88}"/>
              </a:ext>
            </a:extLst>
          </p:cNvPr>
          <p:cNvSpPr txBox="1"/>
          <p:nvPr/>
        </p:nvSpPr>
        <p:spPr>
          <a:xfrm>
            <a:off x="9432161" y="3446527"/>
            <a:ext cx="21881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/>
              <a:t>ΚΥΒΙΣΜΟΣ</a:t>
            </a:r>
          </a:p>
        </p:txBody>
      </p:sp>
      <p:pic>
        <p:nvPicPr>
          <p:cNvPr id="1027" name="Picture 3" descr="Image result for ΥΠΕΡΡΕΑΛΙΣΜΟΣ">
            <a:hlinkClick r:id="rId5"/>
            <a:extLst>
              <a:ext uri="{FF2B5EF4-FFF2-40B4-BE49-F238E27FC236}">
                <a16:creationId xmlns:a16="http://schemas.microsoft.com/office/drawing/2014/main" id="{52B5745C-F4DF-4BD9-8BD9-2A814F29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315" y="3896295"/>
            <a:ext cx="3419366" cy="248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A0BB72-8F12-4CC2-B3A1-C97D1565BF1B}"/>
              </a:ext>
            </a:extLst>
          </p:cNvPr>
          <p:cNvSpPr txBox="1"/>
          <p:nvPr/>
        </p:nvSpPr>
        <p:spPr>
          <a:xfrm>
            <a:off x="1875546" y="6455525"/>
            <a:ext cx="2763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ΥΠΕΡΡΕΑΛΙΣΜΟΣ</a:t>
            </a:r>
          </a:p>
        </p:txBody>
      </p:sp>
      <p:pic>
        <p:nvPicPr>
          <p:cNvPr id="1029" name="Picture 5" descr="Image result for ΟΠ ΑΡΤ">
            <a:hlinkClick r:id="rId7"/>
            <a:extLst>
              <a:ext uri="{FF2B5EF4-FFF2-40B4-BE49-F238E27FC236}">
                <a16:creationId xmlns:a16="http://schemas.microsoft.com/office/drawing/2014/main" id="{F5F8BCFE-0D2F-4D39-A465-531F631FE5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6" t="4107" r="4137" b="14128"/>
          <a:stretch/>
        </p:blipFill>
        <p:spPr bwMode="auto">
          <a:xfrm>
            <a:off x="5466802" y="3936971"/>
            <a:ext cx="2539534" cy="242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8F22156-3E8B-44CB-9324-6DFAB713A344}"/>
              </a:ext>
            </a:extLst>
          </p:cNvPr>
          <p:cNvSpPr txBox="1"/>
          <p:nvPr/>
        </p:nvSpPr>
        <p:spPr>
          <a:xfrm flipH="1">
            <a:off x="5961427" y="6444051"/>
            <a:ext cx="1550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ΟΠ ΑΡΤ</a:t>
            </a:r>
          </a:p>
        </p:txBody>
      </p:sp>
      <p:pic>
        <p:nvPicPr>
          <p:cNvPr id="14" name="Εικόνα 13" descr="Εικόνα που περιέχει φαγητό&#10;&#10;Η περιγραφή δημιουργήθηκε αυτόματα">
            <a:extLst>
              <a:ext uri="{FF2B5EF4-FFF2-40B4-BE49-F238E27FC236}">
                <a16:creationId xmlns:a16="http://schemas.microsoft.com/office/drawing/2014/main" id="{E322B2FC-3277-4E2E-8DD8-8A1923C6BB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226" y="3856754"/>
            <a:ext cx="2433169" cy="24223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EFADA13-F9E4-4B21-B29D-FC74EF0F2F4C}"/>
              </a:ext>
            </a:extLst>
          </p:cNvPr>
          <p:cNvSpPr txBox="1"/>
          <p:nvPr/>
        </p:nvSpPr>
        <p:spPr>
          <a:xfrm>
            <a:off x="8950258" y="6388302"/>
            <a:ext cx="1858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dirty="0"/>
              <a:t>ΡΟΚΟΚΟ</a:t>
            </a:r>
          </a:p>
        </p:txBody>
      </p:sp>
    </p:spTree>
    <p:extLst>
      <p:ext uri="{BB962C8B-B14F-4D97-AF65-F5344CB8AC3E}">
        <p14:creationId xmlns:p14="http://schemas.microsoft.com/office/powerpoint/2010/main" val="132833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7025"/>
            <a:ext cx="10515600" cy="1325563"/>
          </a:xfrm>
        </p:spPr>
        <p:txBody>
          <a:bodyPr/>
          <a:lstStyle/>
          <a:p>
            <a:pPr algn="ctr"/>
            <a:r>
              <a:rPr lang="el-GR" b="1">
                <a:solidFill>
                  <a:srgbClr val="C00000"/>
                </a:solidFill>
                <a:latin typeface="Bookman Old Style" panose="02050604050505020204" pitchFamily="18" charset="0"/>
              </a:rPr>
              <a:t>ΔΟΜΗΝΙΚΟΣ ΘΕΟΤΟΚΟΠΟΥΛΟΣ</a:t>
            </a:r>
            <a:br>
              <a:rPr lang="en-US" b="1">
                <a:solidFill>
                  <a:srgbClr val="C00000"/>
                </a:solidFill>
                <a:latin typeface="Bookman Old Style" panose="02050604050505020204" pitchFamily="18" charset="0"/>
              </a:rPr>
            </a:br>
            <a:r>
              <a:rPr lang="el-GR" b="1">
                <a:solidFill>
                  <a:srgbClr val="C00000"/>
                </a:solidFill>
                <a:latin typeface="Bookman Old Style" panose="02050604050505020204" pitchFamily="18" charset="0"/>
              </a:rPr>
              <a:t> (</a:t>
            </a:r>
            <a:r>
              <a:rPr lang="en-US" b="1">
                <a:solidFill>
                  <a:srgbClr val="C00000"/>
                </a:solidFill>
                <a:latin typeface="Bookman Old Style" panose="02050604050505020204" pitchFamily="18" charset="0"/>
              </a:rPr>
              <a:t> EL GRECO)</a:t>
            </a:r>
            <a:endParaRPr lang="el-GR" b="1" dirty="0">
              <a:solidFill>
                <a:srgbClr val="C00000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5" name="Εικόνα 4" descr="Εικόνα που περιέχει σκύλος&#10;&#10;Η περιγραφή δημιουργήθηκε αυτόματα">
            <a:extLst>
              <a:ext uri="{FF2B5EF4-FFF2-40B4-BE49-F238E27FC236}">
                <a16:creationId xmlns:a16="http://schemas.microsoft.com/office/drawing/2014/main" id="{60C3A1DF-80E9-4B79-ADD8-BC152F7D13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91" y="1466850"/>
            <a:ext cx="2088714" cy="4613446"/>
          </a:xfrm>
          <a:prstGeom prst="rect">
            <a:avLst/>
          </a:prstGeom>
        </p:spPr>
      </p:pic>
      <p:pic>
        <p:nvPicPr>
          <p:cNvPr id="8" name="Εικόνα 7" descr="Εικόνα που περιέχει άτομο, άνδρας, ρούχα&#10;&#10;Η περιγραφή δημιουργήθηκε αυτόματα">
            <a:extLst>
              <a:ext uri="{FF2B5EF4-FFF2-40B4-BE49-F238E27FC236}">
                <a16:creationId xmlns:a16="http://schemas.microsoft.com/office/drawing/2014/main" id="{68F53C4B-485A-4D7C-9C87-EA1CA4D5D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893" y="1389210"/>
            <a:ext cx="3371850" cy="4691086"/>
          </a:xfrm>
          <a:prstGeom prst="rect">
            <a:avLst/>
          </a:prstGeom>
        </p:spPr>
      </p:pic>
      <p:pic>
        <p:nvPicPr>
          <p:cNvPr id="10" name="Εικόνα 9" descr="Εικόνα που περιέχει γάτα, καναπές&#10;&#10;Η περιγραφή δημιουργήθηκε αυτόματα">
            <a:extLst>
              <a:ext uri="{FF2B5EF4-FFF2-40B4-BE49-F238E27FC236}">
                <a16:creationId xmlns:a16="http://schemas.microsoft.com/office/drawing/2014/main" id="{8AA72D68-16B4-4830-9ABD-75A9C83BF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14" y="2261479"/>
            <a:ext cx="2932176" cy="3657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821577-4B39-43B4-B554-A0C30CC2E950}"/>
              </a:ext>
            </a:extLst>
          </p:cNvPr>
          <p:cNvSpPr txBox="1"/>
          <p:nvPr/>
        </p:nvSpPr>
        <p:spPr>
          <a:xfrm flipH="1">
            <a:off x="1143959" y="6289816"/>
            <a:ext cx="22217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Η Πεντηκοστή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86C709-A4CD-4DEE-A90F-51F1F5B2986D}"/>
              </a:ext>
            </a:extLst>
          </p:cNvPr>
          <p:cNvSpPr txBox="1"/>
          <p:nvPr/>
        </p:nvSpPr>
        <p:spPr>
          <a:xfrm flipH="1">
            <a:off x="4384712" y="6153602"/>
            <a:ext cx="2932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Η κυρία με τη γούνα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FB276D-013B-4496-A9EE-E2E8AE07E20A}"/>
              </a:ext>
            </a:extLst>
          </p:cNvPr>
          <p:cNvSpPr txBox="1"/>
          <p:nvPr/>
        </p:nvSpPr>
        <p:spPr>
          <a:xfrm flipH="1">
            <a:off x="9283451" y="6223593"/>
            <a:ext cx="28418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Ο Χριστός</a:t>
            </a:r>
          </a:p>
        </p:txBody>
      </p:sp>
    </p:spTree>
    <p:extLst>
      <p:ext uri="{BB962C8B-B14F-4D97-AF65-F5344CB8AC3E}">
        <p14:creationId xmlns:p14="http://schemas.microsoft.com/office/powerpoint/2010/main" val="357264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632" y="415925"/>
            <a:ext cx="10611168" cy="1325563"/>
          </a:xfrm>
        </p:spPr>
        <p:txBody>
          <a:bodyPr>
            <a:normAutofit/>
          </a:bodyPr>
          <a:lstStyle/>
          <a:p>
            <a:pPr algn="ctr"/>
            <a:r>
              <a:rPr lang="el-GR" sz="36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ΝΙΚΗΦΟΡΟΣ ΛΥΤΡΑΣ (ΤΗΝΟΣ:1832 – 1904)</a:t>
            </a:r>
          </a:p>
        </p:txBody>
      </p:sp>
      <p:pic>
        <p:nvPicPr>
          <p:cNvPr id="4" name="Εικόνα 3" descr="Εικόνα που περιέχει εσωτερικό, ομάδα&#10;&#10;Η περιγραφή δημιουργήθηκε αυτόματα">
            <a:extLst>
              <a:ext uri="{FF2B5EF4-FFF2-40B4-BE49-F238E27FC236}">
                <a16:creationId xmlns:a16="http://schemas.microsoft.com/office/drawing/2014/main" id="{B404FB1C-00F8-45B6-A569-0F25B604B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742" y="1398587"/>
            <a:ext cx="3419475" cy="4467225"/>
          </a:xfrm>
          <a:prstGeom prst="rect">
            <a:avLst/>
          </a:prstGeom>
        </p:spPr>
      </p:pic>
      <p:pic>
        <p:nvPicPr>
          <p:cNvPr id="6" name="Εικόνα 5" descr="Εικόνα που περιέχει τοίχος, άτομο, εσωτερικό, ομάδα&#10;&#10;Η περιγραφή δημιουργήθηκε αυτόματα">
            <a:extLst>
              <a:ext uri="{FF2B5EF4-FFF2-40B4-BE49-F238E27FC236}">
                <a16:creationId xmlns:a16="http://schemas.microsoft.com/office/drawing/2014/main" id="{1A40CDC5-3856-4465-B3F9-A26BF3D44E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32" y="1803400"/>
            <a:ext cx="5972175" cy="4000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0CD240-969D-40BF-A882-EBE87C46D6D0}"/>
              </a:ext>
            </a:extLst>
          </p:cNvPr>
          <p:cNvSpPr txBox="1"/>
          <p:nvPr/>
        </p:nvSpPr>
        <p:spPr>
          <a:xfrm flipH="1">
            <a:off x="2790825" y="6041965"/>
            <a:ext cx="4476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>
                <a:latin typeface="Bookman Old Style" panose="02050604050505020204" pitchFamily="18" charset="0"/>
              </a:rPr>
              <a:t>Τα κάλαντα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1884F-9695-4DFB-AC99-14C6B57E71C3}"/>
              </a:ext>
            </a:extLst>
          </p:cNvPr>
          <p:cNvSpPr txBox="1"/>
          <p:nvPr/>
        </p:nvSpPr>
        <p:spPr>
          <a:xfrm flipH="1">
            <a:off x="7545703" y="5949632"/>
            <a:ext cx="3257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000" b="1" dirty="0">
                <a:latin typeface="Bookman Old Style" panose="02050604050505020204" pitchFamily="18" charset="0"/>
              </a:rPr>
              <a:t>Η πυρπόληση της τουρκικής ναυαρχίδας</a:t>
            </a:r>
          </a:p>
        </p:txBody>
      </p:sp>
    </p:spTree>
    <p:extLst>
      <p:ext uri="{BB962C8B-B14F-4D97-AF65-F5344CB8AC3E}">
        <p14:creationId xmlns:p14="http://schemas.microsoft.com/office/powerpoint/2010/main" val="2384850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850" y="1933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sz="4000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ΝΙΚΟΛΑΟΣ ΓΥΖΗΣ (ΤΗΝΟΣ:1842-1900)</a:t>
            </a:r>
          </a:p>
        </p:txBody>
      </p:sp>
      <p:pic>
        <p:nvPicPr>
          <p:cNvPr id="4" name="Εικόνα 3" descr="Εικόνα που περιέχει πίτσα,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AEECC644-6F4C-45CA-940E-4E93E2384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468" y="1318865"/>
            <a:ext cx="3696444" cy="4857750"/>
          </a:xfrm>
          <a:prstGeom prst="rect">
            <a:avLst/>
          </a:prstGeom>
        </p:spPr>
      </p:pic>
      <p:pic>
        <p:nvPicPr>
          <p:cNvPr id="6" name="Εικόνα 5" descr="Εικόνα που περιέχει άτομο, τοίχος, εσωτερικό&#10;&#10;Η περιγραφή δημιουργήθηκε αυτόματα">
            <a:extLst>
              <a:ext uri="{FF2B5EF4-FFF2-40B4-BE49-F238E27FC236}">
                <a16:creationId xmlns:a16="http://schemas.microsoft.com/office/drawing/2014/main" id="{F864B8E8-6AF1-4343-A58C-B8B58A615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25" y="1518920"/>
            <a:ext cx="4710858" cy="441364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5D7E0B-B63C-4E22-98C4-EE839833AC75}"/>
              </a:ext>
            </a:extLst>
          </p:cNvPr>
          <p:cNvSpPr txBox="1"/>
          <p:nvPr/>
        </p:nvSpPr>
        <p:spPr>
          <a:xfrm>
            <a:off x="1976438" y="6176615"/>
            <a:ext cx="47108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Το κρυφό </a:t>
            </a:r>
            <a:r>
              <a:rPr lang="el-GR" sz="2000" b="1" dirty="0" err="1">
                <a:latin typeface="Bookman Old Style" panose="02050604050505020204" pitchFamily="18" charset="0"/>
              </a:rPr>
              <a:t>σχολειό</a:t>
            </a:r>
            <a:endParaRPr lang="el-GR" sz="2000" b="1" dirty="0">
              <a:latin typeface="Bookman Old Style" panose="0205060405050502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6AE3FF-9AE6-4B98-8817-AED74B0E5F46}"/>
              </a:ext>
            </a:extLst>
          </p:cNvPr>
          <p:cNvSpPr txBox="1"/>
          <p:nvPr/>
        </p:nvSpPr>
        <p:spPr>
          <a:xfrm>
            <a:off x="7033468" y="6264533"/>
            <a:ext cx="3696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Η καταστροφή των Ψαρών</a:t>
            </a:r>
          </a:p>
        </p:txBody>
      </p:sp>
    </p:spTree>
    <p:extLst>
      <p:ext uri="{BB962C8B-B14F-4D97-AF65-F5344CB8AC3E}">
        <p14:creationId xmlns:p14="http://schemas.microsoft.com/office/powerpoint/2010/main" val="253305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ΚΩΝΣΤΑΝΤΙΝΟΣ ΒΟΛΟΝΑΚΗΣ (ΚΡΗΤΗ: 1837-1907)</a:t>
            </a:r>
          </a:p>
        </p:txBody>
      </p:sp>
      <p:pic>
        <p:nvPicPr>
          <p:cNvPr id="4" name="Εικόνα 3" descr="Εικόνα που περιέχει υπαίθριος, κτίριο, εργοστάσιο, ουρανός&#10;&#10;Η περιγραφή δημιουργήθηκε αυτόματα">
            <a:extLst>
              <a:ext uri="{FF2B5EF4-FFF2-40B4-BE49-F238E27FC236}">
                <a16:creationId xmlns:a16="http://schemas.microsoft.com/office/drawing/2014/main" id="{31498D79-AA1E-4816-A7C2-680989F54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427" y="2059517"/>
            <a:ext cx="6193175" cy="34062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4D3ACD-AEB5-460A-A08D-CF6C6DE0D0EB}"/>
              </a:ext>
            </a:extLst>
          </p:cNvPr>
          <p:cNvSpPr txBox="1"/>
          <p:nvPr/>
        </p:nvSpPr>
        <p:spPr>
          <a:xfrm flipH="1">
            <a:off x="169397" y="5526187"/>
            <a:ext cx="5401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000" b="1" dirty="0">
                <a:latin typeface="Bookman Old Style" panose="02050604050505020204" pitchFamily="18" charset="0"/>
              </a:rPr>
              <a:t>       Η ναυμαχία στο  </a:t>
            </a:r>
            <a:r>
              <a:rPr lang="el-GR" sz="2000" b="1" dirty="0" err="1">
                <a:latin typeface="Bookman Old Style" panose="02050604050505020204" pitchFamily="18" charset="0"/>
              </a:rPr>
              <a:t>Τραφάλγκαρ</a:t>
            </a:r>
            <a:endParaRPr lang="el-GR" sz="2000" b="1" dirty="0">
              <a:latin typeface="Bookman Old Style" panose="02050604050505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D51AE-C36A-4B51-83B9-CE08FC20CA22}"/>
              </a:ext>
            </a:extLst>
          </p:cNvPr>
          <p:cNvSpPr txBox="1"/>
          <p:nvPr/>
        </p:nvSpPr>
        <p:spPr>
          <a:xfrm flipH="1">
            <a:off x="7570469" y="5575270"/>
            <a:ext cx="425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Η έξοδος του Άρεως</a:t>
            </a:r>
          </a:p>
        </p:txBody>
      </p:sp>
      <p:pic>
        <p:nvPicPr>
          <p:cNvPr id="12" name="Εικόνα 11" descr="Εικόνα που περιέχει μεταφορά, σκάφος, υπαίθριος, βάρκα&#10;&#10;Η περιγραφή δημιουργήθηκε αυτόματα">
            <a:extLst>
              <a:ext uri="{FF2B5EF4-FFF2-40B4-BE49-F238E27FC236}">
                <a16:creationId xmlns:a16="http://schemas.microsoft.com/office/drawing/2014/main" id="{983AEF1F-C544-4768-A3C4-0C7250CBDB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98" y="2059517"/>
            <a:ext cx="5401409" cy="331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6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43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ΚΩΝΣΤΑΝΤΙΝΟΣ ΒΟΛΟΝΑΚΗΣ</a:t>
            </a:r>
          </a:p>
        </p:txBody>
      </p:sp>
      <p:pic>
        <p:nvPicPr>
          <p:cNvPr id="9" name="Εικόνα 8" descr="Εικόνα που περιέχει νερό, υπαίθριος, κτίριο, ουρανός&#10;&#10;Η περιγραφή δημιουργήθηκε αυτόματα">
            <a:extLst>
              <a:ext uri="{FF2B5EF4-FFF2-40B4-BE49-F238E27FC236}">
                <a16:creationId xmlns:a16="http://schemas.microsoft.com/office/drawing/2014/main" id="{F2FA93C6-71EF-443A-B397-0F944145B6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5" y="1846633"/>
            <a:ext cx="4641538" cy="3109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BF602F3-E894-4F7B-B41E-D5E1C38DE396}"/>
              </a:ext>
            </a:extLst>
          </p:cNvPr>
          <p:cNvSpPr txBox="1"/>
          <p:nvPr/>
        </p:nvSpPr>
        <p:spPr>
          <a:xfrm>
            <a:off x="838200" y="5108046"/>
            <a:ext cx="49699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Το κάψιμο της τουρκικής φρεγάτας</a:t>
            </a:r>
          </a:p>
        </p:txBody>
      </p:sp>
      <p:pic>
        <p:nvPicPr>
          <p:cNvPr id="4" name="Εικόνα 3" descr="Εικόνα που περιέχει δέντρο, υπαίθριος&#10;&#10;Η περιγραφή δημιουργήθηκε αυτόματα">
            <a:extLst>
              <a:ext uri="{FF2B5EF4-FFF2-40B4-BE49-F238E27FC236}">
                <a16:creationId xmlns:a16="http://schemas.microsoft.com/office/drawing/2014/main" id="{C50E87F2-5BAC-4AC0-84CB-960206404E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4" y="1846633"/>
            <a:ext cx="5760000" cy="3109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85A1C3-078B-488E-AF99-0DD06F3B62AD}"/>
              </a:ext>
            </a:extLst>
          </p:cNvPr>
          <p:cNvSpPr txBox="1"/>
          <p:nvPr/>
        </p:nvSpPr>
        <p:spPr>
          <a:xfrm>
            <a:off x="8102183" y="5138824"/>
            <a:ext cx="33577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Θαλασσογραφία</a:t>
            </a:r>
          </a:p>
        </p:txBody>
      </p:sp>
    </p:spTree>
    <p:extLst>
      <p:ext uri="{BB962C8B-B14F-4D97-AF65-F5344CB8AC3E}">
        <p14:creationId xmlns:p14="http://schemas.microsoft.com/office/powerpoint/2010/main" val="42741465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ΓΕΩΡΓΙΟΣ ΙΑΚΩΒΙΔΗΣ (ΛΕΣΒΟΣ:1853-1932)</a:t>
            </a:r>
          </a:p>
        </p:txBody>
      </p:sp>
      <p:pic>
        <p:nvPicPr>
          <p:cNvPr id="6" name="Εικόνα 5" descr="Εικόνα που περιέχει έδαφος, τοίχος, κτίριο,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00B7714E-748B-4EDB-9D98-AD12FE1D5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996" y="1144059"/>
            <a:ext cx="6096000" cy="4857750"/>
          </a:xfrm>
          <a:prstGeom prst="rect">
            <a:avLst/>
          </a:prstGeom>
        </p:spPr>
      </p:pic>
      <p:pic>
        <p:nvPicPr>
          <p:cNvPr id="8" name="Εικόνα 7" descr="Εικόνα που περιέχει εσωτερικό, δάπεδο, τοίχος, πίνακας&#10;&#10;Η περιγραφή δημιουργήθηκε αυτόματα">
            <a:extLst>
              <a:ext uri="{FF2B5EF4-FFF2-40B4-BE49-F238E27FC236}">
                <a16:creationId xmlns:a16="http://schemas.microsoft.com/office/drawing/2014/main" id="{C50FD1DA-A21E-4BA1-AE0F-0B1A71203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929" y="1144059"/>
            <a:ext cx="3966019" cy="48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97DDB7-4EF2-447E-B610-6FD54645A12C}"/>
              </a:ext>
            </a:extLst>
          </p:cNvPr>
          <p:cNvSpPr txBox="1"/>
          <p:nvPr/>
        </p:nvSpPr>
        <p:spPr>
          <a:xfrm>
            <a:off x="1690729" y="6143625"/>
            <a:ext cx="39660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Τα πρώτα βήματα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99D451-C316-4744-A659-D3BB1D126D6E}"/>
              </a:ext>
            </a:extLst>
          </p:cNvPr>
          <p:cNvSpPr txBox="1"/>
          <p:nvPr/>
        </p:nvSpPr>
        <p:spPr>
          <a:xfrm flipH="1">
            <a:off x="7503794" y="6143625"/>
            <a:ext cx="3850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Παιδική συναυλία</a:t>
            </a:r>
          </a:p>
        </p:txBody>
      </p:sp>
    </p:spTree>
    <p:extLst>
      <p:ext uri="{BB962C8B-B14F-4D97-AF65-F5344CB8AC3E}">
        <p14:creationId xmlns:p14="http://schemas.microsoft.com/office/powerpoint/2010/main" val="232194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D326A15-10ED-4B56-A5CF-0F56F5316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  <a:latin typeface="Bookman Old Style" panose="02050604050505020204" pitchFamily="18" charset="0"/>
              </a:rPr>
              <a:t>ΓΕΩΡΓΙΟΣ ΙΑΚΩΒΙΔΗΣ</a:t>
            </a:r>
          </a:p>
        </p:txBody>
      </p:sp>
      <p:pic>
        <p:nvPicPr>
          <p:cNvPr id="5" name="Εικόνα 4" descr="Εικόνα που περιέχει δάπεδο, κτίριο, εσωτερικό, άτομο&#10;&#10;Η περιγραφή δημιουργήθηκε αυτόματα">
            <a:extLst>
              <a:ext uri="{FF2B5EF4-FFF2-40B4-BE49-F238E27FC236}">
                <a16:creationId xmlns:a16="http://schemas.microsoft.com/office/drawing/2014/main" id="{F9DFB1A0-2DBC-4EEC-934A-28EC1A75A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067" y="1194843"/>
            <a:ext cx="6383866" cy="48408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EFB892-BD64-4DAD-A676-96DD100295CE}"/>
              </a:ext>
            </a:extLst>
          </p:cNvPr>
          <p:cNvSpPr txBox="1"/>
          <p:nvPr/>
        </p:nvSpPr>
        <p:spPr>
          <a:xfrm flipH="1">
            <a:off x="4908004" y="6139543"/>
            <a:ext cx="39674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>
                <a:latin typeface="Bookman Old Style" panose="02050604050505020204" pitchFamily="18" charset="0"/>
              </a:rPr>
              <a:t>Παιδική συναυλία</a:t>
            </a:r>
          </a:p>
        </p:txBody>
      </p:sp>
    </p:spTree>
    <p:extLst>
      <p:ext uri="{BB962C8B-B14F-4D97-AF65-F5344CB8AC3E}">
        <p14:creationId xmlns:p14="http://schemas.microsoft.com/office/powerpoint/2010/main" val="28961690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Κίτρινο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204</Words>
  <Application>Microsoft Office PowerPoint</Application>
  <PresentationFormat>Ευρεία οθόνη</PresentationFormat>
  <Paragraphs>69</Paragraphs>
  <Slides>27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27</vt:i4>
      </vt:variant>
    </vt:vector>
  </HeadingPairs>
  <TitlesOfParts>
    <vt:vector size="32" baseType="lpstr">
      <vt:lpstr>Arial</vt:lpstr>
      <vt:lpstr>Bookman Old Style</vt:lpstr>
      <vt:lpstr>Calibri</vt:lpstr>
      <vt:lpstr>Calibri Light</vt:lpstr>
      <vt:lpstr>Θέμα του Office</vt:lpstr>
      <vt:lpstr>ΟΙ ΣΗΜΑΝΤΙΚΟΤΕΡΟΙ ΕΛΛΗΝΕΣ ΖΩΓΡΑΦΟΙ</vt:lpstr>
      <vt:lpstr>ΔΟΜΗΝΙΚΟΣ ΘΕΟΤΟΚΟΠΟΥΛΟΣ  ( EL GRECO) ΚΡΗΤΗ: 1541-1614</vt:lpstr>
      <vt:lpstr>ΔΟΜΗΝΙΚΟΣ ΘΕΟΤΟΚΟΠΟΥΛΟΣ  ( EL GRECO)</vt:lpstr>
      <vt:lpstr>ΝΙΚΗΦΟΡΟΣ ΛΥΤΡΑΣ (ΤΗΝΟΣ:1832 – 1904)</vt:lpstr>
      <vt:lpstr>ΝΙΚΟΛΑΟΣ ΓΥΖΗΣ (ΤΗΝΟΣ:1842-1900)</vt:lpstr>
      <vt:lpstr>ΚΩΝΣΤΑΝΤΙΝΟΣ ΒΟΛΟΝΑΚΗΣ (ΚΡΗΤΗ: 1837-1907)</vt:lpstr>
      <vt:lpstr>ΚΩΝΣΤΑΝΤΙΝΟΣ ΒΟΛΟΝΑΚΗΣ</vt:lpstr>
      <vt:lpstr>ΓΕΩΡΓΙΟΣ ΙΑΚΩΒΙΔΗΣ (ΛΕΣΒΟΣ:1853-1932)</vt:lpstr>
      <vt:lpstr>ΓΕΩΡΓΙΟΣ ΙΑΚΩΒΙΔΗΣ</vt:lpstr>
      <vt:lpstr>ΚΩΝΣΤΑΝΤΙΝΟΣ ΠΑΡΘΕΝΗΣ (ΑΛΕΞΑΝΔΡΕΙΑ ΑΙΓΥΠΤΟΥ: 1878-1967)</vt:lpstr>
      <vt:lpstr>ΚΩΝΣΤΑΝΤΙΝΟΣ ΠΑΡΘΕΝΗΣ</vt:lpstr>
      <vt:lpstr>ΚΩΝΣΤΑΝΤΙΝΟΣ ΠΑΡΘΕΝΗΣ</vt:lpstr>
      <vt:lpstr>ΦΩΤΗΣ  ΚΟΝΤΟΓΛΟΥ (ΑΪΒΑΛΙ: 1895-1965)</vt:lpstr>
      <vt:lpstr>ΦΩΤΗΣ  ΚΟΝΤΟΓΛΟΥ</vt:lpstr>
      <vt:lpstr>ΝΙΚΟΣ ΧΑΤΖΗΚΥΡΙΑΚΟΣ – ΓΚΙΚΑΣ (ΑΘΗΝΑ:1906-1994)</vt:lpstr>
      <vt:lpstr> ΝΙΚΟΣ ΧΑΤΖΗΚΥΡΙΑΚΟΣ - ΓΚΙΚΑΣ</vt:lpstr>
      <vt:lpstr> ΝΙΚΟΣ ΧΑΤΖΗΚΥΡΙΑΚΟΣ - ΓΚΙΚΑΣ</vt:lpstr>
      <vt:lpstr>ΓΙΑΝΝΗΣ ΤΣΑΡΟΥΧΗΣ  (ΠΕΙΡΑΙΑΣ: 1910 -1989)</vt:lpstr>
      <vt:lpstr>ΓΙΑΝΝΗΣ ΜΟΡΑΛΗΣ (ΑΡΤΑ: 1916-2009)</vt:lpstr>
      <vt:lpstr>ΔΗΜΗΤΡΗΣ ΜΥΤΑΡΑΣ  (ΧΑΛΚΙΔΑ: 1934-2017)</vt:lpstr>
      <vt:lpstr>ΔΗΜΗΤΡΗΣ ΜΥΤΑΡΑΣ</vt:lpstr>
      <vt:lpstr>ΔΗΜΗΤΡΗΣ ΜΥΤΑΡΑΣ</vt:lpstr>
      <vt:lpstr>ΑΛΕΚΟΣ ΦΑΣΙΑΝΟΣ (ΑΘΗΝΑ: 1935)</vt:lpstr>
      <vt:lpstr>ΑΛΕΚΟΣ ΦΑΣΙΑΝΟΣ</vt:lpstr>
      <vt:lpstr>ΝΙΚΟΣ ΕΓΓΟΝΟΠΟΥΛΟΣ  (ΑΘΗΝΑ: 1907-1985)</vt:lpstr>
      <vt:lpstr>ΝΙΚΟΣ ΕΓΓΟΝΟΠΟΥΛΟΣ</vt:lpstr>
      <vt:lpstr>ΚΑΛΛΙΤΕΧΝΙΚΑ ΡΕΥΜΑΤΑ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ΟΙ ΣΗΜΑΝΤΙΚΟΤΕΡΟΙ ΕΛΛΗΝΕΣ ΖΩΓΡΑΦΟΙ</dc:title>
  <dc:creator>Maria Sillaidi</dc:creator>
  <cp:lastModifiedBy>Maria Sillaidi</cp:lastModifiedBy>
  <cp:revision>36</cp:revision>
  <dcterms:created xsi:type="dcterms:W3CDTF">2019-02-25T18:00:39Z</dcterms:created>
  <dcterms:modified xsi:type="dcterms:W3CDTF">2019-02-26T22:43:15Z</dcterms:modified>
</cp:coreProperties>
</file>